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711" r:id="rId2"/>
    <p:sldId id="593" r:id="rId3"/>
    <p:sldId id="675" r:id="rId4"/>
    <p:sldId id="710" r:id="rId5"/>
    <p:sldId id="676" r:id="rId6"/>
    <p:sldId id="677" r:id="rId7"/>
    <p:sldId id="678" r:id="rId8"/>
    <p:sldId id="679" r:id="rId9"/>
    <p:sldId id="680" r:id="rId10"/>
    <p:sldId id="681" r:id="rId11"/>
    <p:sldId id="682" r:id="rId12"/>
    <p:sldId id="683" r:id="rId13"/>
    <p:sldId id="684" r:id="rId14"/>
    <p:sldId id="685" r:id="rId15"/>
    <p:sldId id="686" r:id="rId16"/>
    <p:sldId id="687" r:id="rId17"/>
    <p:sldId id="688" r:id="rId18"/>
    <p:sldId id="689" r:id="rId19"/>
    <p:sldId id="690" r:id="rId20"/>
    <p:sldId id="713" r:id="rId21"/>
    <p:sldId id="714" r:id="rId22"/>
    <p:sldId id="715" r:id="rId23"/>
    <p:sldId id="716" r:id="rId24"/>
    <p:sldId id="717" r:id="rId25"/>
    <p:sldId id="695" r:id="rId26"/>
    <p:sldId id="696" r:id="rId27"/>
    <p:sldId id="697" r:id="rId28"/>
    <p:sldId id="706" r:id="rId29"/>
    <p:sldId id="698" r:id="rId30"/>
    <p:sldId id="699" r:id="rId31"/>
    <p:sldId id="700" r:id="rId32"/>
    <p:sldId id="701" r:id="rId33"/>
    <p:sldId id="702" r:id="rId34"/>
    <p:sldId id="703" r:id="rId35"/>
    <p:sldId id="704" r:id="rId36"/>
    <p:sldId id="708" r:id="rId37"/>
    <p:sldId id="709" r:id="rId38"/>
    <p:sldId id="705" r:id="rId39"/>
    <p:sldId id="712" r:id="rId40"/>
  </p:sldIdLst>
  <p:sldSz cx="12192000" cy="6858000"/>
  <p:notesSz cx="9926638" cy="679767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IA BASURTO PRECIADO" initials="MPBP" lastIdx="42" clrIdx="0">
    <p:extLst/>
  </p:cmAuthor>
  <p:cmAuthor id="2" name="ANNIE CONSTANZA CHUMPITAZ TORRES" initials="ACT" lastIdx="7" clrIdx="1">
    <p:extLst>
      <p:ext uri="{19B8F6BF-5375-455C-9EA6-DF929625EA0E}">
        <p15:presenceInfo xmlns:p15="http://schemas.microsoft.com/office/powerpoint/2012/main" userId="ANNIE CONSTANZA CHUMPITAZ TORRES" providerId="None"/>
      </p:ext>
    </p:extLst>
  </p:cmAuthor>
  <p:cmAuthor id="3" name="LUIS EDUARDO JOSE SAN MARTIN ALEGRIA" initials="LEJSMA" lastIdx="7" clrIdx="2">
    <p:extLst>
      <p:ext uri="{19B8F6BF-5375-455C-9EA6-DF929625EA0E}">
        <p15:presenceInfo xmlns:p15="http://schemas.microsoft.com/office/powerpoint/2012/main" userId="S-1-5-21-1280482202-4056878361-557001864-76923" providerId="AD"/>
      </p:ext>
    </p:extLst>
  </p:cmAuthor>
  <p:cmAuthor id="4" name="SANDRA FABIOLA CACERES PAURINOTTO" initials="SFCP" lastIdx="8" clrIdx="3">
    <p:extLst>
      <p:ext uri="{19B8F6BF-5375-455C-9EA6-DF929625EA0E}">
        <p15:presenceInfo xmlns:p15="http://schemas.microsoft.com/office/powerpoint/2012/main" userId="S-1-5-21-1280482202-4056878361-557001864-509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8C0E4"/>
    <a:srgbClr val="FFCCCC"/>
    <a:srgbClr val="CC6600"/>
    <a:srgbClr val="B3523F"/>
    <a:srgbClr val="AB3A1C"/>
    <a:srgbClr val="FE7272"/>
    <a:srgbClr val="FF7C80"/>
    <a:srgbClr val="1F4E79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4049" autoAdjust="0"/>
  </p:normalViewPr>
  <p:slideViewPr>
    <p:cSldViewPr snapToGrid="0">
      <p:cViewPr varScale="1">
        <p:scale>
          <a:sx n="109" d="100"/>
          <a:sy n="109" d="100"/>
        </p:scale>
        <p:origin x="504" y="11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6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975C3-4FDF-4C43-8A41-5CCFDB4DCA89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7CD6868A-A0AA-4EE4-AA33-6AC2CDD05300}">
      <dgm:prSet phldrT="[Texto]" custT="1"/>
      <dgm:spPr/>
      <dgm:t>
        <a:bodyPr/>
        <a:lstStyle/>
        <a:p>
          <a:r>
            <a:rPr lang="es-PE" sz="3000" b="0" u="none" dirty="0" err="1" smtClean="0"/>
            <a:t>xlRIE</a:t>
          </a:r>
          <a:r>
            <a:rPr lang="es-PE" sz="3000" b="0" u="none" dirty="0" smtClean="0"/>
            <a:t> no es la herramienta con la que se efectuará la gestión del Registro de Instituciones Educativas.</a:t>
          </a:r>
          <a:endParaRPr lang="es-PE" sz="3000" b="0" u="none" dirty="0"/>
        </a:p>
      </dgm:t>
    </dgm:pt>
    <dgm:pt modelId="{935F4715-ADD7-4BE6-9207-C114E113888F}" type="parTrans" cxnId="{896BD42D-C445-43EF-A669-5E675AB34DB8}">
      <dgm:prSet/>
      <dgm:spPr/>
      <dgm:t>
        <a:bodyPr/>
        <a:lstStyle/>
        <a:p>
          <a:endParaRPr lang="es-PE" sz="3000"/>
        </a:p>
      </dgm:t>
    </dgm:pt>
    <dgm:pt modelId="{9E76EBA1-1EF9-4AD1-BC8E-69F0BB7FCDDC}" type="sibTrans" cxnId="{896BD42D-C445-43EF-A669-5E675AB34DB8}">
      <dgm:prSet/>
      <dgm:spPr/>
      <dgm:t>
        <a:bodyPr/>
        <a:lstStyle/>
        <a:p>
          <a:endParaRPr lang="es-PE" sz="3000"/>
        </a:p>
      </dgm:t>
    </dgm:pt>
    <dgm:pt modelId="{9F58C79F-18ED-4DAE-9540-4C2BF3B1BA7E}">
      <dgm:prSet phldrT="[Texto]" custT="1"/>
      <dgm:spPr/>
      <dgm:t>
        <a:bodyPr/>
        <a:lstStyle/>
        <a:p>
          <a:r>
            <a:rPr lang="es-PE" sz="3000" b="0" u="none" dirty="0" smtClean="0"/>
            <a:t>Esta herramienta será usada </a:t>
          </a:r>
          <a:r>
            <a:rPr lang="es-PE" sz="3000" b="1" u="sng" dirty="0" smtClean="0"/>
            <a:t>solo para el primer registro</a:t>
          </a:r>
          <a:r>
            <a:rPr lang="es-PE" sz="3000" b="0" u="none" dirty="0" smtClean="0"/>
            <a:t> de las IIEE existentes.</a:t>
          </a:r>
          <a:endParaRPr lang="es-PE" sz="3000" b="0" u="none" dirty="0"/>
        </a:p>
      </dgm:t>
    </dgm:pt>
    <dgm:pt modelId="{6A6A6190-2DAB-4D62-841E-AE3B107C6557}" type="parTrans" cxnId="{140AA01D-9BCD-4FCD-A385-B2BDBC7CCC3D}">
      <dgm:prSet/>
      <dgm:spPr/>
      <dgm:t>
        <a:bodyPr/>
        <a:lstStyle/>
        <a:p>
          <a:endParaRPr lang="es-PE" sz="3000"/>
        </a:p>
      </dgm:t>
    </dgm:pt>
    <dgm:pt modelId="{F4966FB1-8AE6-4D13-9285-AF93024AE961}" type="sibTrans" cxnId="{140AA01D-9BCD-4FCD-A385-B2BDBC7CCC3D}">
      <dgm:prSet/>
      <dgm:spPr/>
      <dgm:t>
        <a:bodyPr/>
        <a:lstStyle/>
        <a:p>
          <a:endParaRPr lang="es-PE" sz="3000"/>
        </a:p>
      </dgm:t>
    </dgm:pt>
    <dgm:pt modelId="{B28BD178-4E0F-416E-9482-12FA1140108B}">
      <dgm:prSet phldrT="[Texto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PE" sz="3000" b="0" u="none" dirty="0" err="1" smtClean="0"/>
            <a:t>xlRIE</a:t>
          </a:r>
          <a:r>
            <a:rPr lang="es-PE" sz="3000" b="0" u="none" dirty="0" smtClean="0"/>
            <a:t> es un conjunto de macros para Excel, desarrollado por la Unidad de Estadística del </a:t>
          </a:r>
          <a:r>
            <a:rPr lang="es-PE" sz="3000" b="0" u="none" dirty="0" err="1" smtClean="0"/>
            <a:t>Minedu</a:t>
          </a:r>
          <a:r>
            <a:rPr lang="es-PE" sz="3000" b="0" u="none" dirty="0" smtClean="0"/>
            <a:t>, con el fin de organizar, depurar y preparar la información de base para el RIE.</a:t>
          </a:r>
          <a:endParaRPr lang="es-PE" sz="3000" b="0" u="none" dirty="0"/>
        </a:p>
      </dgm:t>
    </dgm:pt>
    <dgm:pt modelId="{02598046-7B1D-4648-9D08-F3E1C3F00938}" type="parTrans" cxnId="{FFA95BA4-11DD-4825-B3D9-28B22DEEF80B}">
      <dgm:prSet/>
      <dgm:spPr/>
      <dgm:t>
        <a:bodyPr/>
        <a:lstStyle/>
        <a:p>
          <a:endParaRPr lang="es-PE" sz="3000"/>
        </a:p>
      </dgm:t>
    </dgm:pt>
    <dgm:pt modelId="{15FB2D9A-0941-4D96-89C7-0879149CE32A}" type="sibTrans" cxnId="{FFA95BA4-11DD-4825-B3D9-28B22DEEF80B}">
      <dgm:prSet/>
      <dgm:spPr/>
      <dgm:t>
        <a:bodyPr/>
        <a:lstStyle/>
        <a:p>
          <a:endParaRPr lang="es-PE" sz="3000"/>
        </a:p>
      </dgm:t>
    </dgm:pt>
    <dgm:pt modelId="{3C0A294F-39FD-435D-9C39-0DF4772EEED2}" type="pres">
      <dgm:prSet presAssocID="{A75975C3-4FDF-4C43-8A41-5CCFDB4DCA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440397B-EC37-42FC-87D8-A5990431B0C4}" type="pres">
      <dgm:prSet presAssocID="{B28BD178-4E0F-416E-9482-12FA1140108B}" presName="parentLin" presStyleCnt="0"/>
      <dgm:spPr/>
      <dgm:t>
        <a:bodyPr/>
        <a:lstStyle/>
        <a:p>
          <a:endParaRPr lang="es-PE"/>
        </a:p>
      </dgm:t>
    </dgm:pt>
    <dgm:pt modelId="{9FDFEB78-8F03-4059-A2EE-828C964A2C11}" type="pres">
      <dgm:prSet presAssocID="{B28BD178-4E0F-416E-9482-12FA1140108B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F20F615D-ECA3-447F-B093-2F363398F58B}" type="pres">
      <dgm:prSet presAssocID="{B28BD178-4E0F-416E-9482-12FA1140108B}" presName="parentText" presStyleLbl="node1" presStyleIdx="0" presStyleCnt="3" custScaleX="129058" custScaleY="75871" custLinFactNeighborY="1251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F002DBE-97B3-40A3-AE2C-68CACCF98325}" type="pres">
      <dgm:prSet presAssocID="{B28BD178-4E0F-416E-9482-12FA1140108B}" presName="negativeSpace" presStyleCnt="0"/>
      <dgm:spPr/>
      <dgm:t>
        <a:bodyPr/>
        <a:lstStyle/>
        <a:p>
          <a:endParaRPr lang="es-PE"/>
        </a:p>
      </dgm:t>
    </dgm:pt>
    <dgm:pt modelId="{3FC369D9-B200-45D8-BB7B-C1B75CC83AD8}" type="pres">
      <dgm:prSet presAssocID="{B28BD178-4E0F-416E-9482-12FA1140108B}" presName="childText" presStyleLbl="conFgAcc1" presStyleIdx="0" presStyleCnt="3" custScaleY="86025" custLinFactNeighborY="-335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CA57A28-5B87-4A4D-8637-F5B4F206850B}" type="pres">
      <dgm:prSet presAssocID="{15FB2D9A-0941-4D96-89C7-0879149CE32A}" presName="spaceBetweenRectangles" presStyleCnt="0"/>
      <dgm:spPr/>
      <dgm:t>
        <a:bodyPr/>
        <a:lstStyle/>
        <a:p>
          <a:endParaRPr lang="es-PE"/>
        </a:p>
      </dgm:t>
    </dgm:pt>
    <dgm:pt modelId="{F8655DAC-9673-4B18-93FF-03D6DED90E73}" type="pres">
      <dgm:prSet presAssocID="{7CD6868A-A0AA-4EE4-AA33-6AC2CDD05300}" presName="parentLin" presStyleCnt="0"/>
      <dgm:spPr/>
      <dgm:t>
        <a:bodyPr/>
        <a:lstStyle/>
        <a:p>
          <a:endParaRPr lang="es-PE"/>
        </a:p>
      </dgm:t>
    </dgm:pt>
    <dgm:pt modelId="{472A2B2F-B72A-4DC5-9D06-A5DB334BC2B9}" type="pres">
      <dgm:prSet presAssocID="{7CD6868A-A0AA-4EE4-AA33-6AC2CDD05300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58F1CD51-DD5E-4421-92BD-53BF28117EA4}" type="pres">
      <dgm:prSet presAssocID="{7CD6868A-A0AA-4EE4-AA33-6AC2CDD05300}" presName="parentText" presStyleLbl="node1" presStyleIdx="1" presStyleCnt="3" custScaleX="128395" custScaleY="7783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B4444C9-AFCF-49DB-B0FC-BCDEFFE1E5B4}" type="pres">
      <dgm:prSet presAssocID="{7CD6868A-A0AA-4EE4-AA33-6AC2CDD05300}" presName="negativeSpace" presStyleCnt="0"/>
      <dgm:spPr/>
      <dgm:t>
        <a:bodyPr/>
        <a:lstStyle/>
        <a:p>
          <a:endParaRPr lang="es-PE"/>
        </a:p>
      </dgm:t>
    </dgm:pt>
    <dgm:pt modelId="{256F5041-F1EE-4704-9EA8-5167D10377FE}" type="pres">
      <dgm:prSet presAssocID="{7CD6868A-A0AA-4EE4-AA33-6AC2CDD05300}" presName="childText" presStyleLbl="conFgAcc1" presStyleIdx="1" presStyleCnt="3" custScaleY="7045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D771BB9-0234-4C26-8482-EABE4BAA03A7}" type="pres">
      <dgm:prSet presAssocID="{9E76EBA1-1EF9-4AD1-BC8E-69F0BB7FCDDC}" presName="spaceBetweenRectangles" presStyleCnt="0"/>
      <dgm:spPr/>
      <dgm:t>
        <a:bodyPr/>
        <a:lstStyle/>
        <a:p>
          <a:endParaRPr lang="es-PE"/>
        </a:p>
      </dgm:t>
    </dgm:pt>
    <dgm:pt modelId="{36A5E30A-B856-4487-A2D2-8D3A60777251}" type="pres">
      <dgm:prSet presAssocID="{9F58C79F-18ED-4DAE-9540-4C2BF3B1BA7E}" presName="parentLin" presStyleCnt="0"/>
      <dgm:spPr/>
      <dgm:t>
        <a:bodyPr/>
        <a:lstStyle/>
        <a:p>
          <a:endParaRPr lang="es-PE"/>
        </a:p>
      </dgm:t>
    </dgm:pt>
    <dgm:pt modelId="{542C1730-86B2-4477-994F-9533CD81EF0B}" type="pres">
      <dgm:prSet presAssocID="{9F58C79F-18ED-4DAE-9540-4C2BF3B1BA7E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39D8E56B-F749-4383-80F9-A488189A3021}" type="pres">
      <dgm:prSet presAssocID="{9F58C79F-18ED-4DAE-9540-4C2BF3B1BA7E}" presName="parentText" presStyleLbl="node1" presStyleIdx="2" presStyleCnt="3" custScaleX="128395" custScaleY="7593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D0BE592-D721-4903-B7C0-112C0B9723BC}" type="pres">
      <dgm:prSet presAssocID="{9F58C79F-18ED-4DAE-9540-4C2BF3B1BA7E}" presName="negativeSpace" presStyleCnt="0"/>
      <dgm:spPr/>
      <dgm:t>
        <a:bodyPr/>
        <a:lstStyle/>
        <a:p>
          <a:endParaRPr lang="es-PE"/>
        </a:p>
      </dgm:t>
    </dgm:pt>
    <dgm:pt modelId="{F3F3954E-D6FA-4258-9DD1-6AFC4419993D}" type="pres">
      <dgm:prSet presAssocID="{9F58C79F-18ED-4DAE-9540-4C2BF3B1BA7E}" presName="childText" presStyleLbl="conFgAcc1" presStyleIdx="2" presStyleCnt="3" custScaleY="70102" custLinFactNeighborY="-284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C9BE7E5-1A30-48E4-BAF5-66563BE02B13}" type="presOf" srcId="{B28BD178-4E0F-416E-9482-12FA1140108B}" destId="{F20F615D-ECA3-447F-B093-2F363398F58B}" srcOrd="1" destOrd="0" presId="urn:microsoft.com/office/officeart/2005/8/layout/list1"/>
    <dgm:cxn modelId="{C4674F7F-CC7B-49AA-91FF-95BDE63E5490}" type="presOf" srcId="{7CD6868A-A0AA-4EE4-AA33-6AC2CDD05300}" destId="{472A2B2F-B72A-4DC5-9D06-A5DB334BC2B9}" srcOrd="0" destOrd="0" presId="urn:microsoft.com/office/officeart/2005/8/layout/list1"/>
    <dgm:cxn modelId="{A6BF7D10-03C7-4B80-9AC5-D22281A9794C}" type="presOf" srcId="{B28BD178-4E0F-416E-9482-12FA1140108B}" destId="{9FDFEB78-8F03-4059-A2EE-828C964A2C11}" srcOrd="0" destOrd="0" presId="urn:microsoft.com/office/officeart/2005/8/layout/list1"/>
    <dgm:cxn modelId="{140AA01D-9BCD-4FCD-A385-B2BDBC7CCC3D}" srcId="{A75975C3-4FDF-4C43-8A41-5CCFDB4DCA89}" destId="{9F58C79F-18ED-4DAE-9540-4C2BF3B1BA7E}" srcOrd="2" destOrd="0" parTransId="{6A6A6190-2DAB-4D62-841E-AE3B107C6557}" sibTransId="{F4966FB1-8AE6-4D13-9285-AF93024AE961}"/>
    <dgm:cxn modelId="{0E0C7ED1-9693-425C-A92D-A9832E89D3CD}" type="presOf" srcId="{9F58C79F-18ED-4DAE-9540-4C2BF3B1BA7E}" destId="{39D8E56B-F749-4383-80F9-A488189A3021}" srcOrd="1" destOrd="0" presId="urn:microsoft.com/office/officeart/2005/8/layout/list1"/>
    <dgm:cxn modelId="{896BD42D-C445-43EF-A669-5E675AB34DB8}" srcId="{A75975C3-4FDF-4C43-8A41-5CCFDB4DCA89}" destId="{7CD6868A-A0AA-4EE4-AA33-6AC2CDD05300}" srcOrd="1" destOrd="0" parTransId="{935F4715-ADD7-4BE6-9207-C114E113888F}" sibTransId="{9E76EBA1-1EF9-4AD1-BC8E-69F0BB7FCDDC}"/>
    <dgm:cxn modelId="{440EE6CD-3F74-4BD5-B6C1-124F89F1C245}" type="presOf" srcId="{9F58C79F-18ED-4DAE-9540-4C2BF3B1BA7E}" destId="{542C1730-86B2-4477-994F-9533CD81EF0B}" srcOrd="0" destOrd="0" presId="urn:microsoft.com/office/officeart/2005/8/layout/list1"/>
    <dgm:cxn modelId="{CEC2C710-A09D-412F-B95F-0F4C585DAA6B}" type="presOf" srcId="{A75975C3-4FDF-4C43-8A41-5CCFDB4DCA89}" destId="{3C0A294F-39FD-435D-9C39-0DF4772EEED2}" srcOrd="0" destOrd="0" presId="urn:microsoft.com/office/officeart/2005/8/layout/list1"/>
    <dgm:cxn modelId="{FFA95BA4-11DD-4825-B3D9-28B22DEEF80B}" srcId="{A75975C3-4FDF-4C43-8A41-5CCFDB4DCA89}" destId="{B28BD178-4E0F-416E-9482-12FA1140108B}" srcOrd="0" destOrd="0" parTransId="{02598046-7B1D-4648-9D08-F3E1C3F00938}" sibTransId="{15FB2D9A-0941-4D96-89C7-0879149CE32A}"/>
    <dgm:cxn modelId="{788E9930-B535-45A4-A524-9F8F9C4F3616}" type="presOf" srcId="{7CD6868A-A0AA-4EE4-AA33-6AC2CDD05300}" destId="{58F1CD51-DD5E-4421-92BD-53BF28117EA4}" srcOrd="1" destOrd="0" presId="urn:microsoft.com/office/officeart/2005/8/layout/list1"/>
    <dgm:cxn modelId="{9408FA3E-2FF6-44B7-854F-A5F0BB58CDAA}" type="presParOf" srcId="{3C0A294F-39FD-435D-9C39-0DF4772EEED2}" destId="{A440397B-EC37-42FC-87D8-A5990431B0C4}" srcOrd="0" destOrd="0" presId="urn:microsoft.com/office/officeart/2005/8/layout/list1"/>
    <dgm:cxn modelId="{DE9BFA9D-6FC9-4C84-B14E-A3B6AD7A3A6A}" type="presParOf" srcId="{A440397B-EC37-42FC-87D8-A5990431B0C4}" destId="{9FDFEB78-8F03-4059-A2EE-828C964A2C11}" srcOrd="0" destOrd="0" presId="urn:microsoft.com/office/officeart/2005/8/layout/list1"/>
    <dgm:cxn modelId="{6FDDD5A9-5D83-4525-8B32-8D4A824F1F63}" type="presParOf" srcId="{A440397B-EC37-42FC-87D8-A5990431B0C4}" destId="{F20F615D-ECA3-447F-B093-2F363398F58B}" srcOrd="1" destOrd="0" presId="urn:microsoft.com/office/officeart/2005/8/layout/list1"/>
    <dgm:cxn modelId="{3919149C-589B-4EB9-BACD-38225E2110D1}" type="presParOf" srcId="{3C0A294F-39FD-435D-9C39-0DF4772EEED2}" destId="{2F002DBE-97B3-40A3-AE2C-68CACCF98325}" srcOrd="1" destOrd="0" presId="urn:microsoft.com/office/officeart/2005/8/layout/list1"/>
    <dgm:cxn modelId="{AC2F1282-D1B4-4E0C-B550-0B25813EB258}" type="presParOf" srcId="{3C0A294F-39FD-435D-9C39-0DF4772EEED2}" destId="{3FC369D9-B200-45D8-BB7B-C1B75CC83AD8}" srcOrd="2" destOrd="0" presId="urn:microsoft.com/office/officeart/2005/8/layout/list1"/>
    <dgm:cxn modelId="{ABFE768F-BDCC-4946-A29E-A05855179823}" type="presParOf" srcId="{3C0A294F-39FD-435D-9C39-0DF4772EEED2}" destId="{4CA57A28-5B87-4A4D-8637-F5B4F206850B}" srcOrd="3" destOrd="0" presId="urn:microsoft.com/office/officeart/2005/8/layout/list1"/>
    <dgm:cxn modelId="{8671D5A7-450E-4CFD-90F3-267BB3C54E57}" type="presParOf" srcId="{3C0A294F-39FD-435D-9C39-0DF4772EEED2}" destId="{F8655DAC-9673-4B18-93FF-03D6DED90E73}" srcOrd="4" destOrd="0" presId="urn:microsoft.com/office/officeart/2005/8/layout/list1"/>
    <dgm:cxn modelId="{3BF75523-9CDD-4277-BE7B-505768FD05EE}" type="presParOf" srcId="{F8655DAC-9673-4B18-93FF-03D6DED90E73}" destId="{472A2B2F-B72A-4DC5-9D06-A5DB334BC2B9}" srcOrd="0" destOrd="0" presId="urn:microsoft.com/office/officeart/2005/8/layout/list1"/>
    <dgm:cxn modelId="{CD7AB385-104F-4752-8202-69A652F5B182}" type="presParOf" srcId="{F8655DAC-9673-4B18-93FF-03D6DED90E73}" destId="{58F1CD51-DD5E-4421-92BD-53BF28117EA4}" srcOrd="1" destOrd="0" presId="urn:microsoft.com/office/officeart/2005/8/layout/list1"/>
    <dgm:cxn modelId="{747E6DBD-9CB7-4F72-812C-ABA720328524}" type="presParOf" srcId="{3C0A294F-39FD-435D-9C39-0DF4772EEED2}" destId="{2B4444C9-AFCF-49DB-B0FC-BCDEFFE1E5B4}" srcOrd="5" destOrd="0" presId="urn:microsoft.com/office/officeart/2005/8/layout/list1"/>
    <dgm:cxn modelId="{A04520ED-0E08-45C7-A2F2-1193CBA7E4F6}" type="presParOf" srcId="{3C0A294F-39FD-435D-9C39-0DF4772EEED2}" destId="{256F5041-F1EE-4704-9EA8-5167D10377FE}" srcOrd="6" destOrd="0" presId="urn:microsoft.com/office/officeart/2005/8/layout/list1"/>
    <dgm:cxn modelId="{F323DE3E-1DCB-45C3-B4EA-4045C96439C6}" type="presParOf" srcId="{3C0A294F-39FD-435D-9C39-0DF4772EEED2}" destId="{CD771BB9-0234-4C26-8482-EABE4BAA03A7}" srcOrd="7" destOrd="0" presId="urn:microsoft.com/office/officeart/2005/8/layout/list1"/>
    <dgm:cxn modelId="{88B38CEA-9CEB-493B-B3AC-BB4AE84219B7}" type="presParOf" srcId="{3C0A294F-39FD-435D-9C39-0DF4772EEED2}" destId="{36A5E30A-B856-4487-A2D2-8D3A60777251}" srcOrd="8" destOrd="0" presId="urn:microsoft.com/office/officeart/2005/8/layout/list1"/>
    <dgm:cxn modelId="{837C2CC2-E931-4FB8-B23A-466CE27466BC}" type="presParOf" srcId="{36A5E30A-B856-4487-A2D2-8D3A60777251}" destId="{542C1730-86B2-4477-994F-9533CD81EF0B}" srcOrd="0" destOrd="0" presId="urn:microsoft.com/office/officeart/2005/8/layout/list1"/>
    <dgm:cxn modelId="{4C3BBD3E-02E6-48E6-954B-A4B300A40C13}" type="presParOf" srcId="{36A5E30A-B856-4487-A2D2-8D3A60777251}" destId="{39D8E56B-F749-4383-80F9-A488189A3021}" srcOrd="1" destOrd="0" presId="urn:microsoft.com/office/officeart/2005/8/layout/list1"/>
    <dgm:cxn modelId="{F1BD3562-2EF5-45E0-A4C7-A7F53F942D5A}" type="presParOf" srcId="{3C0A294F-39FD-435D-9C39-0DF4772EEED2}" destId="{0D0BE592-D721-4903-B7C0-112C0B9723BC}" srcOrd="9" destOrd="0" presId="urn:microsoft.com/office/officeart/2005/8/layout/list1"/>
    <dgm:cxn modelId="{8BF22476-3EF1-4A13-B31D-BB6C67A6A4D9}" type="presParOf" srcId="{3C0A294F-39FD-435D-9C39-0DF4772EEED2}" destId="{F3F3954E-D6FA-4258-9DD1-6AFC4419993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8AC6A-8998-4134-BCF0-72C3345184CC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489C0F8F-D0A4-49D0-B784-1F5112CD69D1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dirty="0" smtClean="0"/>
            <a:t>Pulsar botón: </a:t>
          </a:r>
          <a:r>
            <a:rPr lang="es-MX" dirty="0" smtClean="0">
              <a:latin typeface="Broadway" panose="04040905080B02020502" pitchFamily="82" charset="0"/>
            </a:rPr>
            <a:t>U</a:t>
          </a:r>
          <a:r>
            <a:rPr lang="es-PE" dirty="0" smtClean="0">
              <a:latin typeface="Broadway" panose="04040905080B02020502" pitchFamily="82" charset="0"/>
            </a:rPr>
            <a:t>bicar Duplicados </a:t>
          </a:r>
          <a:r>
            <a:rPr lang="es-PE" dirty="0" smtClean="0"/>
            <a:t>(*)</a:t>
          </a:r>
          <a:endParaRPr lang="es-PE" dirty="0"/>
        </a:p>
      </dgm:t>
    </dgm:pt>
    <dgm:pt modelId="{F10895EC-90CC-4264-94BC-4E724D4F6760}" type="parTrans" cxnId="{59C288A5-2011-41A0-A35D-5A859295A3F2}">
      <dgm:prSet/>
      <dgm:spPr/>
      <dgm:t>
        <a:bodyPr/>
        <a:lstStyle/>
        <a:p>
          <a:endParaRPr lang="es-PE"/>
        </a:p>
      </dgm:t>
    </dgm:pt>
    <dgm:pt modelId="{B7EAA7A7-7F1D-407D-9B82-86186D73091C}" type="sibTrans" cxnId="{59C288A5-2011-41A0-A35D-5A859295A3F2}">
      <dgm:prSet/>
      <dgm:spPr/>
      <dgm:t>
        <a:bodyPr/>
        <a:lstStyle/>
        <a:p>
          <a:endParaRPr lang="es-PE"/>
        </a:p>
      </dgm:t>
    </dgm:pt>
    <dgm:pt modelId="{B8BA09B9-F0F9-45B3-A849-E59AC5905EF9}">
      <dgm:prSet phldrT="[Texto]"/>
      <dgm:spPr/>
      <dgm:t>
        <a:bodyPr/>
        <a:lstStyle/>
        <a:p>
          <a:r>
            <a:rPr lang="es-MX" dirty="0" smtClean="0"/>
            <a:t>Pulsar botón: </a:t>
          </a:r>
          <a:r>
            <a:rPr lang="es-PE" dirty="0" smtClean="0">
              <a:latin typeface="Broadway" panose="04040905080B02020502" pitchFamily="82" charset="0"/>
            </a:rPr>
            <a:t>Ordenar Registros</a:t>
          </a:r>
          <a:r>
            <a:rPr lang="es-MX" dirty="0" smtClean="0"/>
            <a:t> </a:t>
          </a:r>
          <a:endParaRPr lang="es-PE" dirty="0"/>
        </a:p>
      </dgm:t>
    </dgm:pt>
    <dgm:pt modelId="{CDEA594E-653C-4348-AD5D-4C3C28D20EE5}" type="parTrans" cxnId="{DD32026B-15C0-4268-982E-7C9BAD0261EB}">
      <dgm:prSet/>
      <dgm:spPr/>
      <dgm:t>
        <a:bodyPr/>
        <a:lstStyle/>
        <a:p>
          <a:endParaRPr lang="es-PE"/>
        </a:p>
      </dgm:t>
    </dgm:pt>
    <dgm:pt modelId="{4B4BFACF-BCC4-4992-A294-19076C53A2C8}" type="sibTrans" cxnId="{DD32026B-15C0-4268-982E-7C9BAD0261EB}">
      <dgm:prSet/>
      <dgm:spPr/>
      <dgm:t>
        <a:bodyPr/>
        <a:lstStyle/>
        <a:p>
          <a:endParaRPr lang="es-PE"/>
        </a:p>
      </dgm:t>
    </dgm:pt>
    <dgm:pt modelId="{4E236AFC-FD9F-4551-8E17-3088FBB99FDB}">
      <dgm:prSet phldrT="[Texto]"/>
      <dgm:spPr/>
      <dgm:t>
        <a:bodyPr/>
        <a:lstStyle/>
        <a:p>
          <a:r>
            <a:rPr lang="es-MX" dirty="0" smtClean="0"/>
            <a:t>Pulsar botón: </a:t>
          </a:r>
          <a:r>
            <a:rPr lang="es-MX" dirty="0" smtClean="0">
              <a:latin typeface="Broadway" panose="04040905080B02020502" pitchFamily="82" charset="0"/>
            </a:rPr>
            <a:t>Actualiza</a:t>
          </a:r>
          <a:r>
            <a:rPr lang="es-PE" dirty="0" smtClean="0">
              <a:latin typeface="Broadway" panose="04040905080B02020502" pitchFamily="82" charset="0"/>
            </a:rPr>
            <a:t>r Archivos PDF</a:t>
          </a:r>
          <a:endParaRPr lang="es-PE" dirty="0"/>
        </a:p>
      </dgm:t>
    </dgm:pt>
    <dgm:pt modelId="{CF70CA7D-47B2-417B-A829-8BDE3D728735}" type="parTrans" cxnId="{C9E88EB5-32C7-4231-B37A-85A7E2B80569}">
      <dgm:prSet/>
      <dgm:spPr/>
      <dgm:t>
        <a:bodyPr/>
        <a:lstStyle/>
        <a:p>
          <a:endParaRPr lang="es-PE"/>
        </a:p>
      </dgm:t>
    </dgm:pt>
    <dgm:pt modelId="{40AD8A76-9E3D-4250-AEB4-7518F9115554}" type="sibTrans" cxnId="{C9E88EB5-32C7-4231-B37A-85A7E2B80569}">
      <dgm:prSet/>
      <dgm:spPr/>
      <dgm:t>
        <a:bodyPr/>
        <a:lstStyle/>
        <a:p>
          <a:endParaRPr lang="es-PE"/>
        </a:p>
      </dgm:t>
    </dgm:pt>
    <dgm:pt modelId="{F42BFE40-C96E-4A20-A240-0087A31DD8D7}" type="pres">
      <dgm:prSet presAssocID="{D1E8AC6A-8998-4134-BCF0-72C3345184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0813BE5-B8DB-4A43-A76E-8DAC68621567}" type="pres">
      <dgm:prSet presAssocID="{489C0F8F-D0A4-49D0-B784-1F5112CD69D1}" presName="parentLin" presStyleCnt="0"/>
      <dgm:spPr/>
    </dgm:pt>
    <dgm:pt modelId="{4E72103A-DD8E-4AE9-91DB-BA808E29FCCD}" type="pres">
      <dgm:prSet presAssocID="{489C0F8F-D0A4-49D0-B784-1F5112CD69D1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0A6D4106-BBB3-4AA7-AA9A-38E2D365BACC}" type="pres">
      <dgm:prSet presAssocID="{489C0F8F-D0A4-49D0-B784-1F5112CD69D1}" presName="parentText" presStyleLbl="node1" presStyleIdx="0" presStyleCnt="3" custScaleX="130855" custScaleY="12096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8D68A7E-2FD2-4E7E-94AC-D2CCAE7083B0}" type="pres">
      <dgm:prSet presAssocID="{489C0F8F-D0A4-49D0-B784-1F5112CD69D1}" presName="negativeSpace" presStyleCnt="0"/>
      <dgm:spPr/>
    </dgm:pt>
    <dgm:pt modelId="{835E0C1F-8BAE-44EE-BA1C-4EB854979876}" type="pres">
      <dgm:prSet presAssocID="{489C0F8F-D0A4-49D0-B784-1F5112CD69D1}" presName="childText" presStyleLbl="conFgAcc1" presStyleIdx="0" presStyleCnt="3">
        <dgm:presLayoutVars>
          <dgm:bulletEnabled val="1"/>
        </dgm:presLayoutVars>
      </dgm:prSet>
      <dgm:spPr/>
    </dgm:pt>
    <dgm:pt modelId="{47FC6BAF-621E-4F86-8D98-1D0874EECCEB}" type="pres">
      <dgm:prSet presAssocID="{B7EAA7A7-7F1D-407D-9B82-86186D73091C}" presName="spaceBetweenRectangles" presStyleCnt="0"/>
      <dgm:spPr/>
    </dgm:pt>
    <dgm:pt modelId="{BAB6E274-AB72-4B8A-8EBF-9BF92CA2925E}" type="pres">
      <dgm:prSet presAssocID="{B8BA09B9-F0F9-45B3-A849-E59AC5905EF9}" presName="parentLin" presStyleCnt="0"/>
      <dgm:spPr/>
    </dgm:pt>
    <dgm:pt modelId="{03911BD6-972E-4AB0-B66C-409E7928D10C}" type="pres">
      <dgm:prSet presAssocID="{B8BA09B9-F0F9-45B3-A849-E59AC5905EF9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5458ED2B-EE13-47CA-8000-02BB9005046D}" type="pres">
      <dgm:prSet presAssocID="{B8BA09B9-F0F9-45B3-A849-E59AC5905EF9}" presName="parentText" presStyleLbl="node1" presStyleIdx="1" presStyleCnt="3" custScaleX="130855" custScaleY="120966" custLinFactNeighborX="-594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714A148-F6EA-444E-A5E6-789610A00374}" type="pres">
      <dgm:prSet presAssocID="{B8BA09B9-F0F9-45B3-A849-E59AC5905EF9}" presName="negativeSpace" presStyleCnt="0"/>
      <dgm:spPr/>
    </dgm:pt>
    <dgm:pt modelId="{32DB79D3-0837-4DDF-98E5-CE352201186E}" type="pres">
      <dgm:prSet presAssocID="{B8BA09B9-F0F9-45B3-A849-E59AC5905EF9}" presName="childText" presStyleLbl="conFgAcc1" presStyleIdx="1" presStyleCnt="3">
        <dgm:presLayoutVars>
          <dgm:bulletEnabled val="1"/>
        </dgm:presLayoutVars>
      </dgm:prSet>
      <dgm:spPr/>
    </dgm:pt>
    <dgm:pt modelId="{9607E7C0-9ACF-40A8-977E-DBA5B201804A}" type="pres">
      <dgm:prSet presAssocID="{4B4BFACF-BCC4-4992-A294-19076C53A2C8}" presName="spaceBetweenRectangles" presStyleCnt="0"/>
      <dgm:spPr/>
    </dgm:pt>
    <dgm:pt modelId="{CDB0A8C2-CDCC-4C36-9312-9910C2D19D1E}" type="pres">
      <dgm:prSet presAssocID="{4E236AFC-FD9F-4551-8E17-3088FBB99FDB}" presName="parentLin" presStyleCnt="0"/>
      <dgm:spPr/>
    </dgm:pt>
    <dgm:pt modelId="{96DC9BA8-F6F0-4127-9658-CF04FEB8B174}" type="pres">
      <dgm:prSet presAssocID="{4E236AFC-FD9F-4551-8E17-3088FBB99FDB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18F450F7-149D-41B2-BB13-A1CEC7AA561D}" type="pres">
      <dgm:prSet presAssocID="{4E236AFC-FD9F-4551-8E17-3088FBB99FDB}" presName="parentText" presStyleLbl="node1" presStyleIdx="2" presStyleCnt="3" custScaleX="130855" custScaleY="120966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C0B47B4-C60C-469C-A71E-5F3D540E7C40}" type="pres">
      <dgm:prSet presAssocID="{4E236AFC-FD9F-4551-8E17-3088FBB99FDB}" presName="negativeSpace" presStyleCnt="0"/>
      <dgm:spPr/>
    </dgm:pt>
    <dgm:pt modelId="{AED432D4-BC0E-4917-9011-F7BD0A506F47}" type="pres">
      <dgm:prSet presAssocID="{4E236AFC-FD9F-4551-8E17-3088FBB99FD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92A3C3-6953-43A7-9528-366BAEF4C215}" type="presOf" srcId="{4E236AFC-FD9F-4551-8E17-3088FBB99FDB}" destId="{18F450F7-149D-41B2-BB13-A1CEC7AA561D}" srcOrd="1" destOrd="0" presId="urn:microsoft.com/office/officeart/2005/8/layout/list1"/>
    <dgm:cxn modelId="{59C288A5-2011-41A0-A35D-5A859295A3F2}" srcId="{D1E8AC6A-8998-4134-BCF0-72C3345184CC}" destId="{489C0F8F-D0A4-49D0-B784-1F5112CD69D1}" srcOrd="0" destOrd="0" parTransId="{F10895EC-90CC-4264-94BC-4E724D4F6760}" sibTransId="{B7EAA7A7-7F1D-407D-9B82-86186D73091C}"/>
    <dgm:cxn modelId="{0A2D5068-89B7-4DEE-92FF-C6F52192EA47}" type="presOf" srcId="{B8BA09B9-F0F9-45B3-A849-E59AC5905EF9}" destId="{5458ED2B-EE13-47CA-8000-02BB9005046D}" srcOrd="1" destOrd="0" presId="urn:microsoft.com/office/officeart/2005/8/layout/list1"/>
    <dgm:cxn modelId="{1604FF77-E468-4461-9809-33E93CB6155F}" type="presOf" srcId="{489C0F8F-D0A4-49D0-B784-1F5112CD69D1}" destId="{4E72103A-DD8E-4AE9-91DB-BA808E29FCCD}" srcOrd="0" destOrd="0" presId="urn:microsoft.com/office/officeart/2005/8/layout/list1"/>
    <dgm:cxn modelId="{63D7A943-335B-47AC-B10B-1E58CBA5C1FE}" type="presOf" srcId="{B8BA09B9-F0F9-45B3-A849-E59AC5905EF9}" destId="{03911BD6-972E-4AB0-B66C-409E7928D10C}" srcOrd="0" destOrd="0" presId="urn:microsoft.com/office/officeart/2005/8/layout/list1"/>
    <dgm:cxn modelId="{E4C36C27-F65F-4033-BEE2-B90A5DDE8F1E}" type="presOf" srcId="{4E236AFC-FD9F-4551-8E17-3088FBB99FDB}" destId="{96DC9BA8-F6F0-4127-9658-CF04FEB8B174}" srcOrd="0" destOrd="0" presId="urn:microsoft.com/office/officeart/2005/8/layout/list1"/>
    <dgm:cxn modelId="{C9E88EB5-32C7-4231-B37A-85A7E2B80569}" srcId="{D1E8AC6A-8998-4134-BCF0-72C3345184CC}" destId="{4E236AFC-FD9F-4551-8E17-3088FBB99FDB}" srcOrd="2" destOrd="0" parTransId="{CF70CA7D-47B2-417B-A829-8BDE3D728735}" sibTransId="{40AD8A76-9E3D-4250-AEB4-7518F9115554}"/>
    <dgm:cxn modelId="{594A7658-8679-439B-B9EA-0A0FC17F6586}" type="presOf" srcId="{489C0F8F-D0A4-49D0-B784-1F5112CD69D1}" destId="{0A6D4106-BBB3-4AA7-AA9A-38E2D365BACC}" srcOrd="1" destOrd="0" presId="urn:microsoft.com/office/officeart/2005/8/layout/list1"/>
    <dgm:cxn modelId="{DD32026B-15C0-4268-982E-7C9BAD0261EB}" srcId="{D1E8AC6A-8998-4134-BCF0-72C3345184CC}" destId="{B8BA09B9-F0F9-45B3-A849-E59AC5905EF9}" srcOrd="1" destOrd="0" parTransId="{CDEA594E-653C-4348-AD5D-4C3C28D20EE5}" sibTransId="{4B4BFACF-BCC4-4992-A294-19076C53A2C8}"/>
    <dgm:cxn modelId="{0BF4F116-8632-49B6-870F-BED2C5B66373}" type="presOf" srcId="{D1E8AC6A-8998-4134-BCF0-72C3345184CC}" destId="{F42BFE40-C96E-4A20-A240-0087A31DD8D7}" srcOrd="0" destOrd="0" presId="urn:microsoft.com/office/officeart/2005/8/layout/list1"/>
    <dgm:cxn modelId="{B1DEC660-0DC5-44F7-9756-0BEA10B49FA7}" type="presParOf" srcId="{F42BFE40-C96E-4A20-A240-0087A31DD8D7}" destId="{30813BE5-B8DB-4A43-A76E-8DAC68621567}" srcOrd="0" destOrd="0" presId="urn:microsoft.com/office/officeart/2005/8/layout/list1"/>
    <dgm:cxn modelId="{93490AE4-D5C2-4793-8979-6846AB400272}" type="presParOf" srcId="{30813BE5-B8DB-4A43-A76E-8DAC68621567}" destId="{4E72103A-DD8E-4AE9-91DB-BA808E29FCCD}" srcOrd="0" destOrd="0" presId="urn:microsoft.com/office/officeart/2005/8/layout/list1"/>
    <dgm:cxn modelId="{6531497F-F5F0-4FE3-82F8-C15054FE1B30}" type="presParOf" srcId="{30813BE5-B8DB-4A43-A76E-8DAC68621567}" destId="{0A6D4106-BBB3-4AA7-AA9A-38E2D365BACC}" srcOrd="1" destOrd="0" presId="urn:microsoft.com/office/officeart/2005/8/layout/list1"/>
    <dgm:cxn modelId="{18A55DBA-3935-4989-947D-A40F9DE95E12}" type="presParOf" srcId="{F42BFE40-C96E-4A20-A240-0087A31DD8D7}" destId="{E8D68A7E-2FD2-4E7E-94AC-D2CCAE7083B0}" srcOrd="1" destOrd="0" presId="urn:microsoft.com/office/officeart/2005/8/layout/list1"/>
    <dgm:cxn modelId="{ECB8F780-6616-47E9-9A8A-B9C339A1329D}" type="presParOf" srcId="{F42BFE40-C96E-4A20-A240-0087A31DD8D7}" destId="{835E0C1F-8BAE-44EE-BA1C-4EB854979876}" srcOrd="2" destOrd="0" presId="urn:microsoft.com/office/officeart/2005/8/layout/list1"/>
    <dgm:cxn modelId="{F4EC79C5-19B9-4CD7-BE11-12F4AD0E9B8F}" type="presParOf" srcId="{F42BFE40-C96E-4A20-A240-0087A31DD8D7}" destId="{47FC6BAF-621E-4F86-8D98-1D0874EECCEB}" srcOrd="3" destOrd="0" presId="urn:microsoft.com/office/officeart/2005/8/layout/list1"/>
    <dgm:cxn modelId="{7DB42F5A-FFB6-4D9B-ADCD-978918CE46EC}" type="presParOf" srcId="{F42BFE40-C96E-4A20-A240-0087A31DD8D7}" destId="{BAB6E274-AB72-4B8A-8EBF-9BF92CA2925E}" srcOrd="4" destOrd="0" presId="urn:microsoft.com/office/officeart/2005/8/layout/list1"/>
    <dgm:cxn modelId="{15FA18F3-E9DF-4B77-9EAB-D15DA6938397}" type="presParOf" srcId="{BAB6E274-AB72-4B8A-8EBF-9BF92CA2925E}" destId="{03911BD6-972E-4AB0-B66C-409E7928D10C}" srcOrd="0" destOrd="0" presId="urn:microsoft.com/office/officeart/2005/8/layout/list1"/>
    <dgm:cxn modelId="{676D9879-7DC9-4648-BE1B-1DC99472080F}" type="presParOf" srcId="{BAB6E274-AB72-4B8A-8EBF-9BF92CA2925E}" destId="{5458ED2B-EE13-47CA-8000-02BB9005046D}" srcOrd="1" destOrd="0" presId="urn:microsoft.com/office/officeart/2005/8/layout/list1"/>
    <dgm:cxn modelId="{54CBE2E9-8451-40B3-B87C-B955066E9DD5}" type="presParOf" srcId="{F42BFE40-C96E-4A20-A240-0087A31DD8D7}" destId="{7714A148-F6EA-444E-A5E6-789610A00374}" srcOrd="5" destOrd="0" presId="urn:microsoft.com/office/officeart/2005/8/layout/list1"/>
    <dgm:cxn modelId="{2483135C-B356-4659-8133-E4DA98F815FA}" type="presParOf" srcId="{F42BFE40-C96E-4A20-A240-0087A31DD8D7}" destId="{32DB79D3-0837-4DDF-98E5-CE352201186E}" srcOrd="6" destOrd="0" presId="urn:microsoft.com/office/officeart/2005/8/layout/list1"/>
    <dgm:cxn modelId="{D9CD4C66-7B48-4F12-A771-D32AB122200A}" type="presParOf" srcId="{F42BFE40-C96E-4A20-A240-0087A31DD8D7}" destId="{9607E7C0-9ACF-40A8-977E-DBA5B201804A}" srcOrd="7" destOrd="0" presId="urn:microsoft.com/office/officeart/2005/8/layout/list1"/>
    <dgm:cxn modelId="{A613617E-2246-4A8E-9059-77CED3735845}" type="presParOf" srcId="{F42BFE40-C96E-4A20-A240-0087A31DD8D7}" destId="{CDB0A8C2-CDCC-4C36-9312-9910C2D19D1E}" srcOrd="8" destOrd="0" presId="urn:microsoft.com/office/officeart/2005/8/layout/list1"/>
    <dgm:cxn modelId="{8001C617-DE41-427F-A74F-B6C7841C97A7}" type="presParOf" srcId="{CDB0A8C2-CDCC-4C36-9312-9910C2D19D1E}" destId="{96DC9BA8-F6F0-4127-9658-CF04FEB8B174}" srcOrd="0" destOrd="0" presId="urn:microsoft.com/office/officeart/2005/8/layout/list1"/>
    <dgm:cxn modelId="{5E4060DD-5843-4CC3-8CFB-52A42A0AA5B4}" type="presParOf" srcId="{CDB0A8C2-CDCC-4C36-9312-9910C2D19D1E}" destId="{18F450F7-149D-41B2-BB13-A1CEC7AA561D}" srcOrd="1" destOrd="0" presId="urn:microsoft.com/office/officeart/2005/8/layout/list1"/>
    <dgm:cxn modelId="{7C014A3A-FF54-482C-A3B7-518562536DAB}" type="presParOf" srcId="{F42BFE40-C96E-4A20-A240-0087A31DD8D7}" destId="{3C0B47B4-C60C-469C-A71E-5F3D540E7C40}" srcOrd="9" destOrd="0" presId="urn:microsoft.com/office/officeart/2005/8/layout/list1"/>
    <dgm:cxn modelId="{5B1838A6-FFB3-4FCB-A1A9-D4F8491C2F54}" type="presParOf" srcId="{F42BFE40-C96E-4A20-A240-0087A31DD8D7}" destId="{AED432D4-BC0E-4917-9011-F7BD0A506F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800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r">
              <a:defRPr sz="1200"/>
            </a:lvl1pPr>
          </a:lstStyle>
          <a:p>
            <a:fld id="{2F80DD77-E37C-4613-928B-A8DE934B8D9E}" type="datetimeFigureOut">
              <a:rPr lang="es-PE" smtClean="0"/>
              <a:t>17/05/2019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800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r">
              <a:defRPr sz="1200"/>
            </a:lvl1pPr>
          </a:lstStyle>
          <a:p>
            <a:fld id="{6F6E1A69-A25C-412B-993C-D48BAED9D19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006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800" y="3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/>
          <a:lstStyle>
            <a:lvl1pPr algn="r">
              <a:defRPr sz="1200"/>
            </a:lvl1pPr>
          </a:lstStyle>
          <a:p>
            <a:fld id="{8589FE8F-ED6F-4025-8B85-C09B9DC50E76}" type="datetimeFigureOut">
              <a:rPr lang="es-PE" smtClean="0"/>
              <a:pPr/>
              <a:t>17/05/2019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8288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0" tIns="46266" rIns="92530" bIns="4626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4"/>
          </a:xfrm>
          <a:prstGeom prst="rect">
            <a:avLst/>
          </a:prstGeom>
        </p:spPr>
        <p:txBody>
          <a:bodyPr vert="horz" lIns="92530" tIns="46266" rIns="92530" bIns="4626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800" y="6456614"/>
            <a:ext cx="4301542" cy="341064"/>
          </a:xfrm>
          <a:prstGeom prst="rect">
            <a:avLst/>
          </a:prstGeom>
        </p:spPr>
        <p:txBody>
          <a:bodyPr vert="horz" lIns="92530" tIns="46266" rIns="92530" bIns="46266" rtlCol="0" anchor="b"/>
          <a:lstStyle>
            <a:lvl1pPr algn="r">
              <a:defRPr sz="1200"/>
            </a:lvl1pPr>
          </a:lstStyle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10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C8ED3-0576-4BFC-BCBD-375D925F22DF}" type="slidenum">
              <a:rPr lang="es-PE" smtClean="0"/>
              <a:pPr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42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7A25-077B-4DC0-AD87-20830E34251F}" type="datetime1">
              <a:rPr lang="es-PE" smtClean="0"/>
              <a:t>17/05/2019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49875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E24F-7A7B-4425-BBC1-3D901A884916}" type="datetime1">
              <a:rPr lang="es-PE" smtClean="0"/>
              <a:t>17/05/2019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2767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4CB9-6DBD-4CA8-9191-028586E408BD}" type="datetime1">
              <a:rPr lang="es-PE" smtClean="0"/>
              <a:t>17/05/2019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49367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1E17-8748-4A5E-ADF7-3D333327E1E5}" type="datetime1">
              <a:rPr lang="es-PE" smtClean="0"/>
              <a:t>17/05/2019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08428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C0D9-C42E-46CF-9864-4974FBE8D96D}" type="datetime1">
              <a:rPr lang="es-PE" smtClean="0"/>
              <a:t>17/05/2019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9042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C1F1-74CD-45BF-A3CF-7311D9175DFD}" type="datetime1">
              <a:rPr lang="es-PE" smtClean="0"/>
              <a:t>17/05/2019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90571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C39D-A4DB-4960-8E0B-F261444340FA}" type="datetime1">
              <a:rPr lang="es-PE" smtClean="0"/>
              <a:t>17/05/2019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48857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E2E0-B394-469A-8FE8-04D3B7C388E0}" type="datetime1">
              <a:rPr lang="es-PE" smtClean="0"/>
              <a:t>17/05/2019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57355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7037-434C-4786-A553-4F8568D0C669}" type="datetime1">
              <a:rPr lang="es-PE" smtClean="0"/>
              <a:t>17/05/2019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918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AFE-9CC3-49F8-B6A9-ACA3D1789B60}" type="datetime1">
              <a:rPr lang="es-PE" smtClean="0"/>
              <a:t>17/05/2019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69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2570-A015-4732-AFC3-267919D23706}" type="datetime1">
              <a:rPr lang="es-PE" smtClean="0"/>
              <a:t>17/05/2019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75116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FB58-30AC-484D-B21A-1708B68C62CD}" type="datetime1">
              <a:rPr lang="es-PE" smtClean="0"/>
              <a:t>17/05/2019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489F-641C-49DA-BB93-64750A6E740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589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jugarciam@gmail.com" TargetMode="External"/><Relationship Id="rId2" Type="http://schemas.openxmlformats.org/officeDocument/2006/relationships/hyperlink" Target="mailto:julgarcia@minedu.gob.p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anydesk.com/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wetransf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scale.minedu.gob.pe/herramienta-xlr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6440" y="1856504"/>
            <a:ext cx="10071134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lang="es-PE" sz="3200" b="1">
                <a:solidFill>
                  <a:srgbClr val="C00000"/>
                </a:solidFill>
              </a:defRPr>
            </a:lvl1pPr>
          </a:lstStyle>
          <a:p>
            <a:r>
              <a:rPr lang="es-PE" sz="4800" dirty="0"/>
              <a:t>Registro de Instituciones Educativas</a:t>
            </a:r>
          </a:p>
          <a:p>
            <a:r>
              <a:rPr lang="es-PE" b="0" dirty="0"/>
              <a:t>Unidad de Estadística - OSEE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40" y="3615140"/>
            <a:ext cx="3258114" cy="7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05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563" y="116857"/>
            <a:ext cx="8723224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Carga de datos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0" y="751321"/>
            <a:ext cx="6096000" cy="942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b="1" dirty="0"/>
              <a:t>Opción 1</a:t>
            </a:r>
            <a:r>
              <a:rPr lang="es-PE" sz="3000" dirty="0"/>
              <a:t>: Elegir </a:t>
            </a:r>
            <a:r>
              <a:rPr lang="es-PE" sz="3000" b="1" dirty="0"/>
              <a:t>el distrito y el código temporal de una IE </a:t>
            </a:r>
            <a:r>
              <a:rPr lang="es-PE" sz="3000" dirty="0"/>
              <a:t>determinada: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950F83E6-80B1-4D79-9D64-496A74468D77}"/>
              </a:ext>
            </a:extLst>
          </p:cNvPr>
          <p:cNvSpPr txBox="1">
            <a:spLocks/>
          </p:cNvSpPr>
          <p:nvPr/>
        </p:nvSpPr>
        <p:spPr>
          <a:xfrm>
            <a:off x="6419582" y="743703"/>
            <a:ext cx="5772418" cy="107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b="1" dirty="0"/>
              <a:t>Opción 2</a:t>
            </a:r>
            <a:r>
              <a:rPr lang="es-PE" sz="3000" dirty="0"/>
              <a:t>: Introducir</a:t>
            </a:r>
            <a:r>
              <a:rPr lang="en-US" sz="3000" dirty="0"/>
              <a:t> el </a:t>
            </a:r>
            <a:r>
              <a:rPr lang="es-PE" sz="3000" b="1" dirty="0"/>
              <a:t>código</a:t>
            </a:r>
            <a:r>
              <a:rPr lang="en-US" sz="3000" b="1" dirty="0"/>
              <a:t> modular</a:t>
            </a:r>
            <a:r>
              <a:rPr lang="en-US" sz="3000" dirty="0"/>
              <a:t> de </a:t>
            </a:r>
            <a:r>
              <a:rPr lang="es-PE" sz="3000" dirty="0"/>
              <a:t>alguno</a:t>
            </a:r>
            <a:r>
              <a:rPr lang="en-US" sz="3000" dirty="0"/>
              <a:t> de sus </a:t>
            </a:r>
            <a:r>
              <a:rPr lang="es-PE" sz="3000" dirty="0"/>
              <a:t>servicios</a:t>
            </a:r>
            <a:r>
              <a:rPr lang="en-US" sz="3000" dirty="0"/>
              <a:t>.</a:t>
            </a:r>
          </a:p>
          <a:p>
            <a:pPr algn="just"/>
            <a:endParaRPr lang="es-PE" sz="3000" dirty="0"/>
          </a:p>
          <a:p>
            <a:pPr marL="0" indent="0" algn="just">
              <a:buNone/>
            </a:pPr>
            <a:endParaRPr lang="es-PE" sz="3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48A562F-CAD6-47FB-ACA6-F5D5F14C3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82" y="1717912"/>
            <a:ext cx="5681706" cy="16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15F1619D-A6A3-48B3-A507-0049B5E63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80" y="1758679"/>
            <a:ext cx="5772418" cy="14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E1145752-74FF-47B7-9D17-62B7C1A7B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"/>
          <a:stretch/>
        </p:blipFill>
        <p:spPr bwMode="auto">
          <a:xfrm>
            <a:off x="209980" y="3349488"/>
            <a:ext cx="5772418" cy="14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xmlns="" id="{8DC46391-1CED-4AC3-9914-1D481E459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/>
          <a:stretch/>
        </p:blipFill>
        <p:spPr bwMode="auto">
          <a:xfrm>
            <a:off x="236326" y="4969565"/>
            <a:ext cx="5776441" cy="18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: hacia abajo 4">
            <a:extLst>
              <a:ext uri="{FF2B5EF4-FFF2-40B4-BE49-F238E27FC236}">
                <a16:creationId xmlns:a16="http://schemas.microsoft.com/office/drawing/2014/main" xmlns="" id="{97738701-F379-44A4-BCBE-6883A8B6646A}"/>
              </a:ext>
            </a:extLst>
          </p:cNvPr>
          <p:cNvSpPr/>
          <p:nvPr/>
        </p:nvSpPr>
        <p:spPr>
          <a:xfrm>
            <a:off x="3047999" y="3279036"/>
            <a:ext cx="715618" cy="2427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xmlns="" id="{F1B66FC1-C8D6-41DC-8554-9768F71A5D65}"/>
              </a:ext>
            </a:extLst>
          </p:cNvPr>
          <p:cNvSpPr/>
          <p:nvPr/>
        </p:nvSpPr>
        <p:spPr>
          <a:xfrm>
            <a:off x="3034744" y="4848847"/>
            <a:ext cx="715618" cy="2697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55B38881-FF95-4DFC-8356-7899637C6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76" y="3580665"/>
            <a:ext cx="5653766" cy="16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xmlns="" id="{08E397AC-41B4-40DA-B504-75B8322DDDDD}"/>
              </a:ext>
            </a:extLst>
          </p:cNvPr>
          <p:cNvSpPr/>
          <p:nvPr/>
        </p:nvSpPr>
        <p:spPr>
          <a:xfrm>
            <a:off x="8902626" y="3445777"/>
            <a:ext cx="715618" cy="2697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CF69EE0-5B46-4C9B-9A95-98ECB73079E5}"/>
              </a:ext>
            </a:extLst>
          </p:cNvPr>
          <p:cNvSpPr/>
          <p:nvPr/>
        </p:nvSpPr>
        <p:spPr>
          <a:xfrm>
            <a:off x="7153981" y="5504925"/>
            <a:ext cx="4700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dirty="0"/>
              <a:t>Finalmente, pulse el botón </a:t>
            </a:r>
            <a:r>
              <a:rPr lang="es-PE" sz="3000" dirty="0">
                <a:latin typeface="Broadway" panose="04040905080B02020502" pitchFamily="82" charset="0"/>
              </a:rPr>
              <a:t>LLENAR DATOS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DDFD2462-D654-4A5A-9238-AF8F68ED34FA}"/>
              </a:ext>
            </a:extLst>
          </p:cNvPr>
          <p:cNvCxnSpPr/>
          <p:nvPr/>
        </p:nvCxnSpPr>
        <p:spPr>
          <a:xfrm>
            <a:off x="6228522" y="779085"/>
            <a:ext cx="0" cy="60016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07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4" name="Grupo 13"/>
          <p:cNvGrpSpPr/>
          <p:nvPr/>
        </p:nvGrpSpPr>
        <p:grpSpPr>
          <a:xfrm>
            <a:off x="12032" y="771522"/>
            <a:ext cx="10549926" cy="5581152"/>
            <a:chOff x="0" y="0"/>
            <a:chExt cx="15585281" cy="7655719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2"/>
            <a:srcRect l="-1" t="-116" r="14768" b="66984"/>
            <a:stretch/>
          </p:blipFill>
          <p:spPr>
            <a:xfrm>
              <a:off x="0" y="0"/>
              <a:ext cx="15585281" cy="3407833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2"/>
            <a:srcRect t="32515" r="14768" b="31138"/>
            <a:stretch/>
          </p:blipFill>
          <p:spPr>
            <a:xfrm>
              <a:off x="0" y="3917162"/>
              <a:ext cx="15585281" cy="3738557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3"/>
            <a:srcRect t="32993" r="14768" b="61477"/>
            <a:stretch/>
          </p:blipFill>
          <p:spPr>
            <a:xfrm>
              <a:off x="0" y="3393283"/>
              <a:ext cx="15585281" cy="56885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2" y="60548"/>
            <a:ext cx="8600191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Parte I – Datos Generales de la IE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31958" y="4275710"/>
            <a:ext cx="4499809" cy="464732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" name="Conector recto de flecha 5"/>
          <p:cNvCxnSpPr>
            <a:stCxn id="3" idx="3"/>
            <a:endCxn id="12" idx="1"/>
          </p:cNvCxnSpPr>
          <p:nvPr/>
        </p:nvCxnSpPr>
        <p:spPr>
          <a:xfrm>
            <a:off x="7531767" y="4508076"/>
            <a:ext cx="3214204" cy="20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745971" y="4140757"/>
            <a:ext cx="14330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RD de creación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708484" y="4728412"/>
            <a:ext cx="8853474" cy="419972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6" name="Conector recto de flecha 15"/>
          <p:cNvCxnSpPr>
            <a:stCxn id="13" idx="3"/>
            <a:endCxn id="25" idx="1"/>
          </p:cNvCxnSpPr>
          <p:nvPr/>
        </p:nvCxnSpPr>
        <p:spPr>
          <a:xfrm>
            <a:off x="10561958" y="4938398"/>
            <a:ext cx="184013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10745971" y="4938398"/>
            <a:ext cx="143306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Director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1708484" y="3231827"/>
            <a:ext cx="8853474" cy="452702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3" name="Conector recto de flecha 32"/>
          <p:cNvCxnSpPr>
            <a:stCxn id="32" idx="3"/>
            <a:endCxn id="34" idx="1"/>
          </p:cNvCxnSpPr>
          <p:nvPr/>
        </p:nvCxnSpPr>
        <p:spPr>
          <a:xfrm>
            <a:off x="10561958" y="3458178"/>
            <a:ext cx="184013" cy="5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10745971" y="3094362"/>
            <a:ext cx="14330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400" b="1" dirty="0" smtClean="0">
                <a:solidFill>
                  <a:srgbClr val="FF6600"/>
                </a:solidFill>
              </a:rPr>
              <a:t>Datos de Convenio</a:t>
            </a:r>
            <a:r>
              <a:rPr lang="es-MX" sz="2400" b="1" baseline="30000" dirty="0" smtClean="0">
                <a:solidFill>
                  <a:srgbClr val="FF6600"/>
                </a:solidFill>
              </a:rPr>
              <a:t>1</a:t>
            </a:r>
            <a:endParaRPr lang="es-PE" sz="2400" b="1" dirty="0">
              <a:solidFill>
                <a:srgbClr val="FF6600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692436" y="5716196"/>
            <a:ext cx="8853474" cy="607278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40" name="Conector recto de flecha 39"/>
          <p:cNvCxnSpPr>
            <a:stCxn id="39" idx="3"/>
            <a:endCxn id="41" idx="1"/>
          </p:cNvCxnSpPr>
          <p:nvPr/>
        </p:nvCxnSpPr>
        <p:spPr>
          <a:xfrm>
            <a:off x="10545910" y="6019835"/>
            <a:ext cx="20006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10745971" y="5835169"/>
            <a:ext cx="143306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Propietario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12032" y="6472985"/>
            <a:ext cx="1054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(1) Solo para las IIEE públicas de gestión privada.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6981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2" y="567799"/>
            <a:ext cx="10028133" cy="63002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548"/>
            <a:ext cx="100281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Parte II – Servicios por establecimiento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680283" y="2586789"/>
            <a:ext cx="1491917" cy="397043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" name="Conector recto de flecha 5"/>
          <p:cNvCxnSpPr>
            <a:stCxn id="3" idx="3"/>
            <a:endCxn id="12" idx="1"/>
          </p:cNvCxnSpPr>
          <p:nvPr/>
        </p:nvCxnSpPr>
        <p:spPr>
          <a:xfrm flipV="1">
            <a:off x="6172200" y="2781953"/>
            <a:ext cx="4067075" cy="33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239275" y="2428010"/>
            <a:ext cx="1868204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300" b="1" dirty="0" smtClean="0">
                <a:solidFill>
                  <a:srgbClr val="FF0000"/>
                </a:solidFill>
              </a:rPr>
              <a:t>Servicios</a:t>
            </a:r>
          </a:p>
          <a:p>
            <a:r>
              <a:rPr lang="es-MX" sz="2300" b="1" dirty="0" smtClean="0">
                <a:solidFill>
                  <a:srgbClr val="FF0000"/>
                </a:solidFill>
              </a:rPr>
              <a:t>Educativos</a:t>
            </a:r>
            <a:endParaRPr lang="es-PE" sz="2300" b="1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6096" y="2563860"/>
            <a:ext cx="4138442" cy="419972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6" name="Conector recto de flecha 15"/>
          <p:cNvCxnSpPr>
            <a:stCxn id="13" idx="2"/>
            <a:endCxn id="25" idx="1"/>
          </p:cNvCxnSpPr>
          <p:nvPr/>
        </p:nvCxnSpPr>
        <p:spPr>
          <a:xfrm rot="16200000" flipH="1">
            <a:off x="5765426" y="-676277"/>
            <a:ext cx="772260" cy="8092478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10197795" y="3402149"/>
            <a:ext cx="1985969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PE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s-MX" sz="2300" dirty="0" smtClean="0"/>
              <a:t>Establecimiento</a:t>
            </a:r>
          </a:p>
          <a:p>
            <a:r>
              <a:rPr lang="es-MX" sz="2300" dirty="0" smtClean="0"/>
              <a:t>Educativo</a:t>
            </a:r>
            <a:endParaRPr lang="es-PE" sz="2300" dirty="0"/>
          </a:p>
        </p:txBody>
      </p:sp>
      <p:sp>
        <p:nvSpPr>
          <p:cNvPr id="39" name="Rectángulo 38"/>
          <p:cNvSpPr/>
          <p:nvPr/>
        </p:nvSpPr>
        <p:spPr>
          <a:xfrm>
            <a:off x="2815388" y="5512526"/>
            <a:ext cx="6328611" cy="1140823"/>
          </a:xfrm>
          <a:prstGeom prst="rect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40" name="Conector recto de flecha 39"/>
          <p:cNvCxnSpPr>
            <a:stCxn id="39" idx="3"/>
            <a:endCxn id="41" idx="1"/>
          </p:cNvCxnSpPr>
          <p:nvPr/>
        </p:nvCxnSpPr>
        <p:spPr>
          <a:xfrm flipV="1">
            <a:off x="9143999" y="6068918"/>
            <a:ext cx="1089892" cy="14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10233891" y="5361032"/>
            <a:ext cx="1933395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MX" sz="2300" b="1" dirty="0" smtClean="0">
                <a:solidFill>
                  <a:srgbClr val="FF0000"/>
                </a:solidFill>
              </a:rPr>
              <a:t>Vincular o desvincular códigos modulares</a:t>
            </a:r>
            <a:endParaRPr lang="es-PE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42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383194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Vincular o desvincular códigos modulares (1)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45194" y="974126"/>
            <a:ext cx="8825948" cy="5813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PE" sz="3000" dirty="0"/>
              <a:t>En los listados remitidos por la UE se han identificado de manera preliminar IIEE junto a sus servicios y establecimientos educativos. Esta información se encuentra en la herramienta xlRIE.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PE" sz="3000" dirty="0"/>
              <a:t>Si como parte del análisis y la evidencia documental, se verifica que uno o más de los códigos modulares vinculados a una IE no le corresponden, el especialista estadístico tendrá la opción de </a:t>
            </a:r>
            <a:r>
              <a:rPr lang="es-PE" sz="3000" b="1" dirty="0"/>
              <a:t>desvincular</a:t>
            </a:r>
            <a:r>
              <a:rPr lang="es-PE" sz="3000" dirty="0"/>
              <a:t> </a:t>
            </a:r>
            <a:r>
              <a:rPr lang="es-PE" sz="3000" b="1" dirty="0"/>
              <a:t>dichos códigos modulares</a:t>
            </a:r>
            <a:r>
              <a:rPr lang="es-PE" sz="3000" dirty="0"/>
              <a:t>. Caso contrario, de no encontrar en la carga de datos códigos modulares que le pertenecen podrá </a:t>
            </a:r>
            <a:r>
              <a:rPr lang="es-PE" sz="3000" b="1" dirty="0"/>
              <a:t>vincular dichos códigos modulares </a:t>
            </a:r>
            <a:r>
              <a:rPr lang="es-PE" sz="3000" dirty="0"/>
              <a:t>a la IE para completar el registro de manera correcta.</a:t>
            </a:r>
          </a:p>
        </p:txBody>
      </p:sp>
      <p:pic>
        <p:nvPicPr>
          <p:cNvPr id="1026" name="Picture 2" descr="Resultado de imagen para excel">
            <a:extLst>
              <a:ext uri="{FF2B5EF4-FFF2-40B4-BE49-F238E27FC236}">
                <a16:creationId xmlns:a16="http://schemas.microsoft.com/office/drawing/2014/main" xmlns="" id="{F1FEBF04-C120-417E-8B52-B8B814A8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975" y="974125"/>
            <a:ext cx="2356909" cy="13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308943E-FE26-4DDF-B6DE-8F74F47D3558}"/>
              </a:ext>
            </a:extLst>
          </p:cNvPr>
          <p:cNvSpPr txBox="1"/>
          <p:nvPr/>
        </p:nvSpPr>
        <p:spPr>
          <a:xfrm>
            <a:off x="8934438" y="2417350"/>
            <a:ext cx="148177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Listados de identificación preliminar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45856E8-6CB1-43C8-9A23-C7D616D10AD5}"/>
              </a:ext>
            </a:extLst>
          </p:cNvPr>
          <p:cNvSpPr txBox="1"/>
          <p:nvPr/>
        </p:nvSpPr>
        <p:spPr>
          <a:xfrm>
            <a:off x="10784302" y="2555849"/>
            <a:ext cx="138119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Herramienta xlRIE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xmlns="" id="{4EA38826-9A2B-451D-8B25-42E56D82ABDD}"/>
              </a:ext>
            </a:extLst>
          </p:cNvPr>
          <p:cNvSpPr/>
          <p:nvPr/>
        </p:nvSpPr>
        <p:spPr>
          <a:xfrm>
            <a:off x="10508974" y="2555849"/>
            <a:ext cx="212032" cy="6463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8764FCB4-229F-49A1-87C4-C9B3D64D3C80}"/>
              </a:ext>
            </a:extLst>
          </p:cNvPr>
          <p:cNvSpPr/>
          <p:nvPr/>
        </p:nvSpPr>
        <p:spPr>
          <a:xfrm>
            <a:off x="9079471" y="3655821"/>
            <a:ext cx="2859006" cy="2643158"/>
          </a:xfrm>
          <a:prstGeom prst="ellipse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BB7AF8E-327B-49C9-BC97-263B563BFDD8}"/>
              </a:ext>
            </a:extLst>
          </p:cNvPr>
          <p:cNvSpPr txBox="1"/>
          <p:nvPr/>
        </p:nvSpPr>
        <p:spPr>
          <a:xfrm>
            <a:off x="9693965" y="3844513"/>
            <a:ext cx="163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IE 05958016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947662E-E8BC-406D-8170-6283CC4C1023}"/>
              </a:ext>
            </a:extLst>
          </p:cNvPr>
          <p:cNvSpPr txBox="1"/>
          <p:nvPr/>
        </p:nvSpPr>
        <p:spPr>
          <a:xfrm>
            <a:off x="9391635" y="4469137"/>
            <a:ext cx="163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CM 0666248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48C3BEF-C8B0-46D9-9608-382EAC09D4CE}"/>
              </a:ext>
            </a:extLst>
          </p:cNvPr>
          <p:cNvSpPr txBox="1"/>
          <p:nvPr/>
        </p:nvSpPr>
        <p:spPr>
          <a:xfrm>
            <a:off x="9693965" y="5543538"/>
            <a:ext cx="1500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sz="2000" dirty="0"/>
              <a:t>CM 0817189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3922195D-0BBC-409B-99B6-47F57F2F03D6}"/>
              </a:ext>
            </a:extLst>
          </p:cNvPr>
          <p:cNvSpPr txBox="1"/>
          <p:nvPr/>
        </p:nvSpPr>
        <p:spPr>
          <a:xfrm>
            <a:off x="10271420" y="5006337"/>
            <a:ext cx="1500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CM 0806679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BFC49D3F-1F9E-427F-967B-4F2D652CA6CA}"/>
              </a:ext>
            </a:extLst>
          </p:cNvPr>
          <p:cNvSpPr txBox="1"/>
          <p:nvPr/>
        </p:nvSpPr>
        <p:spPr>
          <a:xfrm>
            <a:off x="10784302" y="6387779"/>
            <a:ext cx="1500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sz="2000" dirty="0">
                <a:solidFill>
                  <a:schemeClr val="accent5"/>
                </a:solidFill>
              </a:rPr>
              <a:t>CM 1122027 </a:t>
            </a:r>
          </a:p>
        </p:txBody>
      </p:sp>
    </p:spTree>
    <p:extLst>
      <p:ext uri="{BB962C8B-B14F-4D97-AF65-F5344CB8AC3E}">
        <p14:creationId xmlns:p14="http://schemas.microsoft.com/office/powerpoint/2010/main" val="248220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22950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Vincular o desvincular códigos modulares (2)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0" y="1224283"/>
            <a:ext cx="6069496" cy="246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>
                <a:latin typeface="Broadway" panose="04040905080B02020502" pitchFamily="82" charset="0"/>
              </a:rPr>
              <a:t>Desvincular Código Modular</a:t>
            </a:r>
          </a:p>
          <a:p>
            <a:pPr marL="0" indent="0" algn="just">
              <a:buNone/>
            </a:pPr>
            <a:r>
              <a:rPr lang="es-PE" sz="3000" dirty="0"/>
              <a:t>Le permite, eliminar del ámbito de la IE a alguno de los códigos modulares que se han mostrado.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1882DEE4-8126-4571-A7AB-058F29FF9E35}"/>
              </a:ext>
            </a:extLst>
          </p:cNvPr>
          <p:cNvSpPr txBox="1">
            <a:spLocks/>
          </p:cNvSpPr>
          <p:nvPr/>
        </p:nvSpPr>
        <p:spPr>
          <a:xfrm>
            <a:off x="6520070" y="1224283"/>
            <a:ext cx="5645426" cy="242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>
                <a:latin typeface="Broadway" panose="04040905080B02020502" pitchFamily="82" charset="0"/>
              </a:rPr>
              <a:t>Vincular Código Modular</a:t>
            </a:r>
          </a:p>
          <a:p>
            <a:pPr marL="0" indent="0" algn="just">
              <a:buNone/>
            </a:pPr>
            <a:r>
              <a:rPr lang="es-PE" sz="3000" dirty="0"/>
              <a:t>Le permite introducir un código modular desde una lista que contiene aquellos códigos previamente desvinculados.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26B841FF-5027-479B-A9E4-59362AE16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9" y="3707291"/>
            <a:ext cx="5173932" cy="22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4C3A324-BD21-4519-9527-33629F197C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34" r="6075" b="14730"/>
          <a:stretch/>
        </p:blipFill>
        <p:spPr>
          <a:xfrm>
            <a:off x="6567495" y="3499143"/>
            <a:ext cx="5173932" cy="2680252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BEB1CBB-3B6F-46F2-9E34-D0383D3BBB23}"/>
              </a:ext>
            </a:extLst>
          </p:cNvPr>
          <p:cNvSpPr/>
          <p:nvPr/>
        </p:nvSpPr>
        <p:spPr>
          <a:xfrm>
            <a:off x="10760765" y="5168348"/>
            <a:ext cx="702365" cy="689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3FB41FC8-D8D3-4CA6-913A-807A89B38FED}"/>
              </a:ext>
            </a:extLst>
          </p:cNvPr>
          <p:cNvCxnSpPr>
            <a:cxnSpLocks/>
          </p:cNvCxnSpPr>
          <p:nvPr/>
        </p:nvCxnSpPr>
        <p:spPr>
          <a:xfrm>
            <a:off x="6241774" y="1013881"/>
            <a:ext cx="0" cy="4843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1716D22-4B67-4BA6-AEB2-E62742E6C43F}"/>
              </a:ext>
            </a:extLst>
          </p:cNvPr>
          <p:cNvSpPr txBox="1"/>
          <p:nvPr/>
        </p:nvSpPr>
        <p:spPr>
          <a:xfrm>
            <a:off x="0" y="5893505"/>
            <a:ext cx="12165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/>
              <a:t>Para que la desvinculación o vinculación surta efecto, deberá emplearse el botón </a:t>
            </a:r>
            <a:r>
              <a:rPr lang="es-PE" sz="3000" dirty="0">
                <a:latin typeface="Broadway" panose="04040905080B02020502" pitchFamily="82" charset="0"/>
              </a:rPr>
              <a:t>GRABACIÓN</a:t>
            </a:r>
          </a:p>
        </p:txBody>
      </p:sp>
    </p:spTree>
    <p:extLst>
      <p:ext uri="{BB962C8B-B14F-4D97-AF65-F5344CB8AC3E}">
        <p14:creationId xmlns:p14="http://schemas.microsoft.com/office/powerpoint/2010/main" val="2898581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09698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Vincular o desvincular códigos modulares (3)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26503" y="976431"/>
            <a:ext cx="6215267" cy="373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>
                <a:latin typeface="Broadway" panose="04040905080B02020502" pitchFamily="82" charset="0"/>
              </a:rPr>
              <a:t>Desvincular Código Modular</a:t>
            </a:r>
          </a:p>
          <a:p>
            <a:pPr marL="0" indent="0" algn="just">
              <a:buNone/>
            </a:pPr>
            <a:r>
              <a:rPr lang="es-PE" dirty="0"/>
              <a:t>1. Elegir un código modular de la IE en que aparece actualmente.</a:t>
            </a:r>
          </a:p>
          <a:p>
            <a:pPr marL="0" indent="0" algn="just">
              <a:buNone/>
            </a:pPr>
            <a:r>
              <a:rPr lang="es-PE" dirty="0"/>
              <a:t>2. Asignar ese código modular a otra IE ya editada. Sí no conoce el código de la IE de destino, o ésta, aún no ha sido editada, asígnelo a una IE 99999999 por determinar.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1882DEE4-8126-4571-A7AB-058F29FF9E35}"/>
              </a:ext>
            </a:extLst>
          </p:cNvPr>
          <p:cNvSpPr txBox="1">
            <a:spLocks/>
          </p:cNvSpPr>
          <p:nvPr/>
        </p:nvSpPr>
        <p:spPr>
          <a:xfrm>
            <a:off x="6241770" y="3131017"/>
            <a:ext cx="5923727" cy="419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>
                <a:latin typeface="Broadway" panose="04040905080B02020502" pitchFamily="82" charset="0"/>
              </a:rPr>
              <a:t>Vincular Código Modular</a:t>
            </a:r>
          </a:p>
          <a:p>
            <a:pPr marL="0" indent="0" algn="just">
              <a:buNone/>
            </a:pPr>
            <a:r>
              <a:rPr lang="es-PE" dirty="0"/>
              <a:t>1. Elegir un código modular de la lista de </a:t>
            </a:r>
            <a:r>
              <a:rPr lang="es-PE" dirty="0" err="1"/>
              <a:t>CodMod</a:t>
            </a:r>
            <a:r>
              <a:rPr lang="es-PE" dirty="0"/>
              <a:t> desvinculados.</a:t>
            </a:r>
          </a:p>
          <a:p>
            <a:pPr marL="0" indent="0" algn="just">
              <a:buNone/>
            </a:pPr>
            <a:r>
              <a:rPr lang="es-PE" dirty="0"/>
              <a:t>2. Asignar ese código modular a la IE que se está trabajando. Todos los </a:t>
            </a:r>
            <a:r>
              <a:rPr lang="es-PE" dirty="0" err="1"/>
              <a:t>CodMod</a:t>
            </a:r>
            <a:r>
              <a:rPr lang="es-PE" dirty="0"/>
              <a:t> desvinculados aparecerán en esa lista, si no se ha efectuado desvinculaciones, la lista estará vacía.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3FB41FC8-D8D3-4CA6-913A-807A89B38FED}"/>
              </a:ext>
            </a:extLst>
          </p:cNvPr>
          <p:cNvCxnSpPr/>
          <p:nvPr/>
        </p:nvCxnSpPr>
        <p:spPr>
          <a:xfrm>
            <a:off x="6241774" y="1013881"/>
            <a:ext cx="0" cy="5612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78C86A32-8834-47E3-BD8A-922D35BF3FEE}"/>
              </a:ext>
            </a:extLst>
          </p:cNvPr>
          <p:cNvSpPr/>
          <p:nvPr/>
        </p:nvSpPr>
        <p:spPr>
          <a:xfrm>
            <a:off x="67996" y="4784036"/>
            <a:ext cx="2244506" cy="1981200"/>
          </a:xfrm>
          <a:prstGeom prst="ellipse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6436B52-3926-4219-8759-2BDDF0CED088}"/>
              </a:ext>
            </a:extLst>
          </p:cNvPr>
          <p:cNvSpPr txBox="1"/>
          <p:nvPr/>
        </p:nvSpPr>
        <p:spPr>
          <a:xfrm>
            <a:off x="372892" y="4939852"/>
            <a:ext cx="163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IE 05958016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FB38C8A-DDA8-4BEF-864B-1DC80D715058}"/>
              </a:ext>
            </a:extLst>
          </p:cNvPr>
          <p:cNvSpPr txBox="1"/>
          <p:nvPr/>
        </p:nvSpPr>
        <p:spPr>
          <a:xfrm>
            <a:off x="192852" y="5422646"/>
            <a:ext cx="163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CM 0666248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E4DB3D5-9242-4158-A3A6-ADF1FA1BB033}"/>
              </a:ext>
            </a:extLst>
          </p:cNvPr>
          <p:cNvSpPr txBox="1"/>
          <p:nvPr/>
        </p:nvSpPr>
        <p:spPr>
          <a:xfrm>
            <a:off x="476634" y="6218439"/>
            <a:ext cx="15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dirty="0"/>
              <a:t>CM 0817189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2054B16-750D-4CFE-88BA-2D1687721A69}"/>
              </a:ext>
            </a:extLst>
          </p:cNvPr>
          <p:cNvSpPr txBox="1"/>
          <p:nvPr/>
        </p:nvSpPr>
        <p:spPr>
          <a:xfrm>
            <a:off x="774835" y="5823852"/>
            <a:ext cx="15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CM 0806679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75B9639B-098D-4BD6-99DF-2E6501FA0030}"/>
              </a:ext>
            </a:extLst>
          </p:cNvPr>
          <p:cNvSpPr/>
          <p:nvPr/>
        </p:nvSpPr>
        <p:spPr>
          <a:xfrm>
            <a:off x="3426647" y="4760457"/>
            <a:ext cx="2244506" cy="1981200"/>
          </a:xfrm>
          <a:prstGeom prst="ellipse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2E3FD968-B0DA-4AFD-9A7B-1E6337B08778}"/>
              </a:ext>
            </a:extLst>
          </p:cNvPr>
          <p:cNvSpPr txBox="1"/>
          <p:nvPr/>
        </p:nvSpPr>
        <p:spPr>
          <a:xfrm>
            <a:off x="3733891" y="5039615"/>
            <a:ext cx="163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IE 05958016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7E14787D-62F5-445D-94AC-7E9838676D10}"/>
              </a:ext>
            </a:extLst>
          </p:cNvPr>
          <p:cNvSpPr txBox="1"/>
          <p:nvPr/>
        </p:nvSpPr>
        <p:spPr>
          <a:xfrm>
            <a:off x="3849759" y="5566926"/>
            <a:ext cx="163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CM 0666248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608B548E-A84E-433D-B4E3-A930384F12EE}"/>
              </a:ext>
            </a:extLst>
          </p:cNvPr>
          <p:cNvSpPr txBox="1"/>
          <p:nvPr/>
        </p:nvSpPr>
        <p:spPr>
          <a:xfrm>
            <a:off x="3863445" y="6063459"/>
            <a:ext cx="15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dirty="0"/>
              <a:t>CM 0817189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1F0F1FA9-8AC7-40DC-BBA5-3C691A50ACE0}"/>
              </a:ext>
            </a:extLst>
          </p:cNvPr>
          <p:cNvSpPr txBox="1"/>
          <p:nvPr/>
        </p:nvSpPr>
        <p:spPr>
          <a:xfrm>
            <a:off x="4847331" y="4392196"/>
            <a:ext cx="15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CM 0806679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xmlns="" id="{1B1CBE25-5105-461B-9231-9597CA55B3A3}"/>
              </a:ext>
            </a:extLst>
          </p:cNvPr>
          <p:cNvSpPr/>
          <p:nvPr/>
        </p:nvSpPr>
        <p:spPr>
          <a:xfrm>
            <a:off x="2544418" y="5316382"/>
            <a:ext cx="633134" cy="8578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24733F7A-8555-461E-A5BB-7762809577B4}"/>
              </a:ext>
            </a:extLst>
          </p:cNvPr>
          <p:cNvSpPr/>
          <p:nvPr/>
        </p:nvSpPr>
        <p:spPr>
          <a:xfrm>
            <a:off x="6336277" y="965631"/>
            <a:ext cx="1924710" cy="1860518"/>
          </a:xfrm>
          <a:prstGeom prst="ellipse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03930129-19EA-4AA8-A97E-F21E9F44EAE6}"/>
              </a:ext>
            </a:extLst>
          </p:cNvPr>
          <p:cNvSpPr txBox="1"/>
          <p:nvPr/>
        </p:nvSpPr>
        <p:spPr>
          <a:xfrm>
            <a:off x="6632443" y="1130617"/>
            <a:ext cx="134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IE 05958016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F3613F4E-84DD-4A3A-936F-84F7D0957958}"/>
              </a:ext>
            </a:extLst>
          </p:cNvPr>
          <p:cNvSpPr txBox="1"/>
          <p:nvPr/>
        </p:nvSpPr>
        <p:spPr>
          <a:xfrm>
            <a:off x="6412238" y="1443595"/>
            <a:ext cx="1236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CM 0666248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341E5CC3-9DB3-46D1-9C0B-38136644A7DA}"/>
              </a:ext>
            </a:extLst>
          </p:cNvPr>
          <p:cNvSpPr txBox="1"/>
          <p:nvPr/>
        </p:nvSpPr>
        <p:spPr>
          <a:xfrm>
            <a:off x="6523190" y="2112340"/>
            <a:ext cx="1236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sz="1600" dirty="0"/>
              <a:t>CM 0817189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EBE5A278-5A47-43BD-88B2-2130F2F36C4D}"/>
              </a:ext>
            </a:extLst>
          </p:cNvPr>
          <p:cNvSpPr txBox="1"/>
          <p:nvPr/>
        </p:nvSpPr>
        <p:spPr>
          <a:xfrm>
            <a:off x="7024494" y="1788361"/>
            <a:ext cx="1236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CM 0806679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36CB3579-704B-483F-BAFA-1C67829E76F1}"/>
              </a:ext>
            </a:extLst>
          </p:cNvPr>
          <p:cNvSpPr txBox="1"/>
          <p:nvPr/>
        </p:nvSpPr>
        <p:spPr>
          <a:xfrm>
            <a:off x="10561982" y="2359377"/>
            <a:ext cx="131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sz="1600" dirty="0">
                <a:solidFill>
                  <a:srgbClr val="FF0000"/>
                </a:solidFill>
              </a:rPr>
              <a:t>CM 0822027 </a:t>
            </a: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xmlns="" id="{3CED33B5-D5F0-4C7B-98BD-48B089A246FA}"/>
              </a:ext>
            </a:extLst>
          </p:cNvPr>
          <p:cNvSpPr/>
          <p:nvPr/>
        </p:nvSpPr>
        <p:spPr>
          <a:xfrm>
            <a:off x="8873243" y="1443595"/>
            <a:ext cx="698250" cy="9327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2CB53ACE-5EE1-4683-A790-1EBA842057DD}"/>
              </a:ext>
            </a:extLst>
          </p:cNvPr>
          <p:cNvSpPr/>
          <p:nvPr/>
        </p:nvSpPr>
        <p:spPr>
          <a:xfrm>
            <a:off x="10018643" y="980661"/>
            <a:ext cx="2040833" cy="1895058"/>
          </a:xfrm>
          <a:prstGeom prst="ellipse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F6049847-3EAE-4AB9-B161-45F0BBE551DA}"/>
              </a:ext>
            </a:extLst>
          </p:cNvPr>
          <p:cNvSpPr txBox="1"/>
          <p:nvPr/>
        </p:nvSpPr>
        <p:spPr>
          <a:xfrm>
            <a:off x="10371382" y="1069179"/>
            <a:ext cx="133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/>
            </a:lvl1pPr>
          </a:lstStyle>
          <a:p>
            <a:r>
              <a:rPr lang="es-PE" dirty="0"/>
              <a:t>IE 05958016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18429DA6-009E-4A79-BD36-60EA8E0A364F}"/>
              </a:ext>
            </a:extLst>
          </p:cNvPr>
          <p:cNvSpPr txBox="1"/>
          <p:nvPr/>
        </p:nvSpPr>
        <p:spPr>
          <a:xfrm>
            <a:off x="10189740" y="1385867"/>
            <a:ext cx="1236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CM 0666248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90F4A51C-E316-47D5-B268-A8F18FBB309B}"/>
              </a:ext>
            </a:extLst>
          </p:cNvPr>
          <p:cNvSpPr txBox="1"/>
          <p:nvPr/>
        </p:nvSpPr>
        <p:spPr>
          <a:xfrm>
            <a:off x="10217118" y="2037747"/>
            <a:ext cx="1236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sz="1600" dirty="0"/>
              <a:t>CM 0817189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E8551533-3C91-492B-AA67-E401A2BD1F12}"/>
              </a:ext>
            </a:extLst>
          </p:cNvPr>
          <p:cNvSpPr txBox="1"/>
          <p:nvPr/>
        </p:nvSpPr>
        <p:spPr>
          <a:xfrm>
            <a:off x="10807988" y="1728849"/>
            <a:ext cx="1236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CM 0806679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4AB2BE76-C70D-493D-82E1-E21D5AC05946}"/>
              </a:ext>
            </a:extLst>
          </p:cNvPr>
          <p:cNvSpPr txBox="1"/>
          <p:nvPr/>
        </p:nvSpPr>
        <p:spPr>
          <a:xfrm>
            <a:off x="8028981" y="960114"/>
            <a:ext cx="131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</a:lstStyle>
          <a:p>
            <a:r>
              <a:rPr lang="es-PE" sz="1600" dirty="0">
                <a:solidFill>
                  <a:srgbClr val="FF0000"/>
                </a:solidFill>
              </a:rPr>
              <a:t>CM 0822027 </a:t>
            </a:r>
          </a:p>
        </p:txBody>
      </p:sp>
    </p:spTree>
    <p:extLst>
      <p:ext uri="{BB962C8B-B14F-4D97-AF65-F5344CB8AC3E}">
        <p14:creationId xmlns:p14="http://schemas.microsoft.com/office/powerpoint/2010/main" val="2933549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793712"/>
            <a:ext cx="12192001" cy="10156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dirty="0"/>
              <a:t>En la Parte III se deberá registrar todos los eventos registrables ocurridos   con posterioridad a la creación o autorización de la IE.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04" y="117995"/>
            <a:ext cx="7440112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Parte III – Resoluciones Emitidas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EE67922-DCBD-4D4A-941E-DDF54FC46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66"/>
          <a:stretch/>
        </p:blipFill>
        <p:spPr>
          <a:xfrm>
            <a:off x="-1" y="1701453"/>
            <a:ext cx="12192000" cy="2162508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4FF352B3-DDA7-4087-A185-E7692EA281C8}"/>
              </a:ext>
            </a:extLst>
          </p:cNvPr>
          <p:cNvSpPr/>
          <p:nvPr/>
        </p:nvSpPr>
        <p:spPr>
          <a:xfrm>
            <a:off x="1948070" y="2648049"/>
            <a:ext cx="1577007" cy="12418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97560A3-54C0-4873-AF18-09029E79E21A}"/>
              </a:ext>
            </a:extLst>
          </p:cNvPr>
          <p:cNvSpPr txBox="1"/>
          <p:nvPr/>
        </p:nvSpPr>
        <p:spPr>
          <a:xfrm>
            <a:off x="1908312" y="4225918"/>
            <a:ext cx="10283687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dirty="0"/>
              <a:t>Llenar solo </a:t>
            </a:r>
            <a:r>
              <a:rPr lang="es-PE" sz="2800" dirty="0" smtClean="0"/>
              <a:t>en caso </a:t>
            </a:r>
            <a:r>
              <a:rPr lang="es-PE" sz="2800" dirty="0"/>
              <a:t>que el evento registrable corresponda a un servicio educativo. Por ejemplo: ampliación de servicio o cierre temporal de servicio.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FD2EDBE1-1FEF-45D6-A6CD-4BCEC5C17B0F}"/>
              </a:ext>
            </a:extLst>
          </p:cNvPr>
          <p:cNvSpPr/>
          <p:nvPr/>
        </p:nvSpPr>
        <p:spPr>
          <a:xfrm>
            <a:off x="238540" y="2642357"/>
            <a:ext cx="1669772" cy="124756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76EC111-A049-426E-9453-EF52AFD852B1}"/>
              </a:ext>
            </a:extLst>
          </p:cNvPr>
          <p:cNvSpPr txBox="1"/>
          <p:nvPr/>
        </p:nvSpPr>
        <p:spPr>
          <a:xfrm>
            <a:off x="0" y="5793104"/>
            <a:ext cx="12192000" cy="9541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dirty="0"/>
              <a:t>Cuando un acto resolutivo no se encuentre establecido como evento registral podrá dejarse en blanco esta celda y usar el campo “NOTAS”.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xmlns="" id="{65444D31-C46D-4AF5-BBA2-E3F22729F555}"/>
              </a:ext>
            </a:extLst>
          </p:cNvPr>
          <p:cNvSpPr/>
          <p:nvPr/>
        </p:nvSpPr>
        <p:spPr>
          <a:xfrm>
            <a:off x="692159" y="4043757"/>
            <a:ext cx="762534" cy="1561913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xmlns="" id="{7CF90597-B44F-4C1D-BDAE-287954E25EB9}"/>
              </a:ext>
            </a:extLst>
          </p:cNvPr>
          <p:cNvSpPr/>
          <p:nvPr/>
        </p:nvSpPr>
        <p:spPr>
          <a:xfrm>
            <a:off x="2464904" y="3948456"/>
            <a:ext cx="530087" cy="2201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2795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04" y="117995"/>
            <a:ext cx="7440112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Parte III – Resoluciones Emitidas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t="-86" r="27660" b="29980"/>
          <a:stretch/>
        </p:blipFill>
        <p:spPr>
          <a:xfrm>
            <a:off x="326496" y="593124"/>
            <a:ext cx="11536476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9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89780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Grabación de datos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-3988" y="1107523"/>
            <a:ext cx="11715014" cy="517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PE" sz="2400" dirty="0"/>
              <a:t>Deberá seguir el siguiente protocolo de grabación: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xmlns="" id="{0552AC10-EE80-4D3C-B144-668080FE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" y="5319744"/>
            <a:ext cx="6491049" cy="10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195079AE-8FCC-437A-B1C6-8061BCD4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13" y="2019955"/>
            <a:ext cx="4713188" cy="19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xmlns="" id="{84EDAA72-4EF3-49CC-AB22-15FB44A0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87" y="5083330"/>
            <a:ext cx="4868439" cy="17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0" y="681587"/>
            <a:ext cx="12121661" cy="517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2400" dirty="0"/>
              <a:t>Concluida la edición de datos y pulsado el botón: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583BF05-D311-4191-A9B8-D01EA31A8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287" y="686813"/>
            <a:ext cx="4467225" cy="371475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000BD205-CECE-4BE5-8D5F-4FBE3EC1603B}"/>
              </a:ext>
            </a:extLst>
          </p:cNvPr>
          <p:cNvGrpSpPr/>
          <p:nvPr/>
        </p:nvGrpSpPr>
        <p:grpSpPr>
          <a:xfrm>
            <a:off x="490044" y="2044565"/>
            <a:ext cx="5146715" cy="2004156"/>
            <a:chOff x="914115" y="2536261"/>
            <a:chExt cx="5146715" cy="2004156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xmlns="" id="{3BB796E0-CCC2-4DC9-8E64-8067B626A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115" y="2536261"/>
              <a:ext cx="5146715" cy="1926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Elipse 3">
              <a:extLst>
                <a:ext uri="{FF2B5EF4-FFF2-40B4-BE49-F238E27FC236}">
                  <a16:creationId xmlns:a16="http://schemas.microsoft.com/office/drawing/2014/main" xmlns="" id="{A31276C0-7EEC-49F7-AE4B-A69D6AB57025}"/>
                </a:ext>
              </a:extLst>
            </p:cNvPr>
            <p:cNvSpPr/>
            <p:nvPr/>
          </p:nvSpPr>
          <p:spPr>
            <a:xfrm>
              <a:off x="3869635" y="4036834"/>
              <a:ext cx="1073426" cy="50358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A0EFD28-2E7E-44CD-B2C5-4C4991612424}"/>
              </a:ext>
            </a:extLst>
          </p:cNvPr>
          <p:cNvSpPr txBox="1"/>
          <p:nvPr/>
        </p:nvSpPr>
        <p:spPr>
          <a:xfrm>
            <a:off x="1" y="1547446"/>
            <a:ext cx="6321286" cy="517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PE"/>
            </a:defPPr>
            <a:lvl1pPr indent="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PE" sz="2400" b="1" dirty="0"/>
              <a:t>1. </a:t>
            </a:r>
            <a:r>
              <a:rPr lang="es-PE" sz="2400" b="1" dirty="0" smtClean="0"/>
              <a:t>Confirmar </a:t>
            </a:r>
            <a:r>
              <a:rPr lang="es-PE" sz="2400" b="1" dirty="0"/>
              <a:t>la culminación del ingreso de datos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14BB5C0-31D2-40AC-9FAB-9A96CC84F97A}"/>
              </a:ext>
            </a:extLst>
          </p:cNvPr>
          <p:cNvSpPr txBox="1"/>
          <p:nvPr/>
        </p:nvSpPr>
        <p:spPr>
          <a:xfrm>
            <a:off x="-7404" y="4667762"/>
            <a:ext cx="6343205" cy="446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PE"/>
            </a:defPPr>
            <a:lvl1pPr indent="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PE" sz="2400" b="1" dirty="0"/>
              <a:t>2. Pulsar el botón </a:t>
            </a:r>
            <a:r>
              <a:rPr lang="es-PE" sz="2400" b="1" dirty="0" smtClean="0">
                <a:latin typeface="Broadway" panose="04040905080B02020502" pitchFamily="82" charset="0"/>
              </a:rPr>
              <a:t>GRABACIÓN</a:t>
            </a:r>
            <a:endParaRPr lang="es-PE" sz="24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47F0B770-DF05-40F8-B60E-DB9589FDEF81}"/>
              </a:ext>
            </a:extLst>
          </p:cNvPr>
          <p:cNvSpPr txBox="1"/>
          <p:nvPr/>
        </p:nvSpPr>
        <p:spPr>
          <a:xfrm>
            <a:off x="6520070" y="1545922"/>
            <a:ext cx="5645425" cy="467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PE"/>
            </a:defPPr>
            <a:lvl1pPr indent="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r>
              <a:rPr lang="es-PE" sz="2400" b="1" dirty="0"/>
              <a:t>3. Validación de datos</a:t>
            </a:r>
            <a:endParaRPr lang="es-PE" sz="2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C814974-B4DD-49CB-A55B-CDA4904F7A77}"/>
              </a:ext>
            </a:extLst>
          </p:cNvPr>
          <p:cNvSpPr txBox="1"/>
          <p:nvPr/>
        </p:nvSpPr>
        <p:spPr>
          <a:xfrm>
            <a:off x="6534584" y="4667762"/>
            <a:ext cx="5685181" cy="37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PE"/>
            </a:defPPr>
            <a:lvl1pPr indent="0" algn="just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PE" sz="2400" b="1" dirty="0"/>
              <a:t>4. Pulsar “Aceptar” para finalizar grabación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F2CFD58-303F-4BF4-A9CA-9EB0EEA7BBF7}"/>
              </a:ext>
            </a:extLst>
          </p:cNvPr>
          <p:cNvSpPr/>
          <p:nvPr/>
        </p:nvSpPr>
        <p:spPr>
          <a:xfrm>
            <a:off x="6520071" y="3933941"/>
            <a:ext cx="5671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/>
              <a:t>Si </a:t>
            </a:r>
            <a:r>
              <a:rPr lang="es-PE" sz="2000" dirty="0" smtClean="0"/>
              <a:t>aparece este </a:t>
            </a:r>
            <a:r>
              <a:rPr lang="es-PE" sz="2000" dirty="0"/>
              <a:t>aviso, el ciclo se repetirá hasta que todo este conforme.</a:t>
            </a:r>
          </a:p>
        </p:txBody>
      </p:sp>
    </p:spTree>
    <p:extLst>
      <p:ext uri="{BB962C8B-B14F-4D97-AF65-F5344CB8AC3E}">
        <p14:creationId xmlns:p14="http://schemas.microsoft.com/office/powerpoint/2010/main" val="3036571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37176" y="3115946"/>
            <a:ext cx="6284239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PE" sz="3200" b="1" dirty="0">
                <a:solidFill>
                  <a:srgbClr val="C00000"/>
                </a:solidFill>
                <a:cs typeface="Microsoft Sans Serif" panose="020B0604020202020204" pitchFamily="34" charset="0"/>
              </a:rPr>
              <a:t>Actualización de la herramienta</a:t>
            </a:r>
          </a:p>
        </p:txBody>
      </p:sp>
    </p:spTree>
    <p:extLst>
      <p:ext uri="{BB962C8B-B14F-4D97-AF65-F5344CB8AC3E}">
        <p14:creationId xmlns:p14="http://schemas.microsoft.com/office/powerpoint/2010/main" val="23263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54" y="131170"/>
            <a:ext cx="3258114" cy="70972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164168" y="3017488"/>
            <a:ext cx="7516491" cy="8906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0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T</a:t>
            </a:r>
            <a:r>
              <a:rPr lang="es-PE" sz="40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ema </a:t>
            </a:r>
            <a:r>
              <a:rPr lang="es-PE" sz="40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3</a:t>
            </a:r>
            <a:r>
              <a:rPr lang="es-PE" sz="40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: herramienta </a:t>
            </a:r>
            <a:r>
              <a:rPr lang="es-PE" sz="4000" b="1" dirty="0" err="1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xlRIE</a:t>
            </a:r>
            <a:endParaRPr lang="es-PE" sz="40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89780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Actualización de la herramienta (1)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8238" y="747491"/>
            <a:ext cx="12165495" cy="955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PE" sz="3000" b="1" dirty="0">
                <a:solidFill>
                  <a:prstClr val="black"/>
                </a:solidFill>
              </a:rPr>
              <a:t>Recomendación</a:t>
            </a:r>
            <a:r>
              <a:rPr lang="es-PE" sz="3000" dirty="0">
                <a:solidFill>
                  <a:prstClr val="black"/>
                </a:solidFill>
              </a:rPr>
              <a:t>: Haga una copia de seguridad de su carpeta </a:t>
            </a:r>
            <a:r>
              <a:rPr lang="es-PE" sz="3000" dirty="0" err="1">
                <a:solidFill>
                  <a:prstClr val="black"/>
                </a:solidFill>
              </a:rPr>
              <a:t>xlRIE</a:t>
            </a:r>
            <a:r>
              <a:rPr lang="es-PE" sz="3000" dirty="0">
                <a:solidFill>
                  <a:prstClr val="black"/>
                </a:solidFill>
              </a:rPr>
              <a:t> antes de ejecutar el actualizador de la herramienta.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F2CFD58-303F-4BF4-A9CA-9EB0EEA7BBF7}"/>
              </a:ext>
            </a:extLst>
          </p:cNvPr>
          <p:cNvSpPr/>
          <p:nvPr/>
        </p:nvSpPr>
        <p:spPr>
          <a:xfrm>
            <a:off x="8237" y="1838586"/>
            <a:ext cx="7076304" cy="5019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3000" b="1" dirty="0">
                <a:solidFill>
                  <a:prstClr val="black"/>
                </a:solidFill>
              </a:rPr>
              <a:t>Extraiga los ficheros </a:t>
            </a:r>
            <a:r>
              <a:rPr lang="es-MX" sz="3000" dirty="0">
                <a:solidFill>
                  <a:prstClr val="black"/>
                </a:solidFill>
              </a:rPr>
              <a:t>del archivo comprimido (</a:t>
            </a:r>
            <a:r>
              <a:rPr lang="es-MX" sz="3000" dirty="0" err="1">
                <a:solidFill>
                  <a:prstClr val="black"/>
                </a:solidFill>
              </a:rPr>
              <a:t>zip</a:t>
            </a:r>
            <a:r>
              <a:rPr lang="es-MX" sz="3000" dirty="0">
                <a:solidFill>
                  <a:prstClr val="black"/>
                </a:solidFill>
              </a:rPr>
              <a:t> o </a:t>
            </a:r>
            <a:r>
              <a:rPr lang="es-MX" sz="3000" dirty="0" err="1">
                <a:solidFill>
                  <a:prstClr val="black"/>
                </a:solidFill>
              </a:rPr>
              <a:t>rar</a:t>
            </a:r>
            <a:r>
              <a:rPr lang="es-MX" sz="3000" dirty="0">
                <a:solidFill>
                  <a:prstClr val="black"/>
                </a:solidFill>
              </a:rPr>
              <a:t>) proporcionado por la Unidad de Estadística.</a:t>
            </a:r>
          </a:p>
          <a:p>
            <a:pPr marL="457200" indent="-4572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3000" b="1" dirty="0">
                <a:solidFill>
                  <a:prstClr val="black"/>
                </a:solidFill>
              </a:rPr>
              <a:t>Copie los archivos </a:t>
            </a:r>
            <a:r>
              <a:rPr lang="es-MX" sz="3000" dirty="0">
                <a:solidFill>
                  <a:prstClr val="black"/>
                </a:solidFill>
              </a:rPr>
              <a:t>“Actualizador.xlsb” y “DRE Matriz.xlsb” en su carpeta xlRIE.</a:t>
            </a:r>
          </a:p>
          <a:p>
            <a:pPr marL="457200" indent="-4572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3000" dirty="0">
                <a:solidFill>
                  <a:prstClr val="black"/>
                </a:solidFill>
              </a:rPr>
              <a:t>En caso, no cuente con el archivo “</a:t>
            </a:r>
            <a:r>
              <a:rPr lang="es-MX" sz="3000" b="1" dirty="0">
                <a:solidFill>
                  <a:prstClr val="black"/>
                </a:solidFill>
              </a:rPr>
              <a:t>Anexos.xls</a:t>
            </a:r>
            <a:r>
              <a:rPr lang="es-MX" sz="3000" dirty="0">
                <a:solidFill>
                  <a:prstClr val="black"/>
                </a:solidFill>
              </a:rPr>
              <a:t>” en su carpeta original, copiarlo también.</a:t>
            </a:r>
          </a:p>
          <a:p>
            <a:pPr marL="457200" indent="-4572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3000" dirty="0">
                <a:solidFill>
                  <a:prstClr val="black"/>
                </a:solidFill>
              </a:rPr>
              <a:t>Para </a:t>
            </a:r>
            <a:r>
              <a:rPr lang="es-MX" sz="3000" b="1" dirty="0">
                <a:solidFill>
                  <a:prstClr val="black"/>
                </a:solidFill>
              </a:rPr>
              <a:t>ANCASH</a:t>
            </a:r>
            <a:r>
              <a:rPr lang="es-MX" sz="3000" dirty="0">
                <a:solidFill>
                  <a:prstClr val="black"/>
                </a:solidFill>
              </a:rPr>
              <a:t>, la carpeta quedaría tal como se muestra en la figura.</a:t>
            </a:r>
            <a:endParaRPr lang="es-PE" sz="3000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012" y="1769417"/>
            <a:ext cx="4899722" cy="4888301"/>
          </a:xfrm>
          <a:prstGeom prst="rect">
            <a:avLst/>
          </a:prstGeom>
        </p:spPr>
      </p:pic>
      <p:cxnSp>
        <p:nvCxnSpPr>
          <p:cNvPr id="5" name="Conector curvado 4"/>
          <p:cNvCxnSpPr/>
          <p:nvPr/>
        </p:nvCxnSpPr>
        <p:spPr>
          <a:xfrm flipV="1">
            <a:off x="5175115" y="4036981"/>
            <a:ext cx="3998068" cy="2620737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9310559" y="4815843"/>
            <a:ext cx="2645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Al final de la actualización, los archivos </a:t>
            </a:r>
            <a:r>
              <a:rPr lang="es-MX" b="1" i="1" dirty="0">
                <a:solidFill>
                  <a:srgbClr val="FF0000"/>
                </a:solidFill>
              </a:rPr>
              <a:t>Actualizador.xlsb </a:t>
            </a:r>
            <a:r>
              <a:rPr lang="es-MX" b="1" dirty="0">
                <a:solidFill>
                  <a:srgbClr val="FF0000"/>
                </a:solidFill>
              </a:rPr>
              <a:t>y</a:t>
            </a:r>
          </a:p>
          <a:p>
            <a:r>
              <a:rPr lang="es-MX" b="1" i="1" dirty="0">
                <a:solidFill>
                  <a:srgbClr val="FF0000"/>
                </a:solidFill>
              </a:rPr>
              <a:t>DRE MATRIZ.xlsb </a:t>
            </a:r>
            <a:r>
              <a:rPr lang="es-MX" b="1" dirty="0">
                <a:solidFill>
                  <a:srgbClr val="FF0000"/>
                </a:solidFill>
              </a:rPr>
              <a:t>serán eliminados de la carpeta xlRIE.</a:t>
            </a:r>
            <a:endParaRPr lang="es-PE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0777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89780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Actualización de la herramienta (2)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8238" y="747491"/>
            <a:ext cx="12165495" cy="488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sz="3000" b="1" dirty="0">
                <a:solidFill>
                  <a:prstClr val="black"/>
                </a:solidFill>
              </a:rPr>
              <a:t>LEA</a:t>
            </a:r>
            <a:r>
              <a:rPr lang="es-PE" sz="3000" dirty="0">
                <a:solidFill>
                  <a:prstClr val="black"/>
                </a:solidFill>
              </a:rPr>
              <a:t> y siga puntualmente las instrucciones que se muestran.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60" y="1223331"/>
            <a:ext cx="11378962" cy="5613977"/>
          </a:xfrm>
          <a:prstGeom prst="rect">
            <a:avLst/>
          </a:prstGeom>
        </p:spPr>
      </p:pic>
      <p:sp>
        <p:nvSpPr>
          <p:cNvPr id="3" name="Flecha izquierda 2"/>
          <p:cNvSpPr/>
          <p:nvPr/>
        </p:nvSpPr>
        <p:spPr>
          <a:xfrm>
            <a:off x="7090914" y="5934974"/>
            <a:ext cx="646979" cy="5003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660071" y="5708086"/>
            <a:ext cx="3915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rgbClr val="FF0000"/>
                </a:solidFill>
              </a:rPr>
              <a:t>Lea primero</a:t>
            </a:r>
            <a:r>
              <a:rPr lang="es-PE" sz="2800" dirty="0"/>
              <a:t> y luego pulse este botón para empezar.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385766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89780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Actualización de la herramienta (3)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8238" y="747491"/>
            <a:ext cx="12165495" cy="488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E" sz="3000" dirty="0">
                <a:solidFill>
                  <a:prstClr val="black"/>
                </a:solidFill>
              </a:rPr>
              <a:t>Continuar realizando las instrucciones que el </a:t>
            </a:r>
            <a:r>
              <a:rPr lang="es-PE" sz="3000" i="1" dirty="0">
                <a:solidFill>
                  <a:prstClr val="black"/>
                </a:solidFill>
              </a:rPr>
              <a:t>Actualizador</a:t>
            </a:r>
            <a:r>
              <a:rPr lang="es-PE" sz="3000" dirty="0">
                <a:solidFill>
                  <a:prstClr val="black"/>
                </a:solidFill>
              </a:rPr>
              <a:t> detalla. </a:t>
            </a:r>
          </a:p>
        </p:txBody>
      </p:sp>
      <p:pic>
        <p:nvPicPr>
          <p:cNvPr id="11" name="Imagen 10"/>
          <p:cNvPicPr/>
          <p:nvPr/>
        </p:nvPicPr>
        <p:blipFill rotWithShape="1">
          <a:blip r:embed="rId2"/>
          <a:srcRect l="31609" t="42008" r="39953" b="41213"/>
          <a:stretch/>
        </p:blipFill>
        <p:spPr bwMode="auto">
          <a:xfrm>
            <a:off x="972688" y="1381503"/>
            <a:ext cx="3910264" cy="1521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/>
          <p:nvPr/>
        </p:nvPicPr>
        <p:blipFill rotWithShape="1">
          <a:blip r:embed="rId3"/>
          <a:srcRect t="-2" r="49562" b="49217"/>
          <a:stretch/>
        </p:blipFill>
        <p:spPr bwMode="auto">
          <a:xfrm>
            <a:off x="83766" y="3071515"/>
            <a:ext cx="6110000" cy="3674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/>
          <p:nvPr/>
        </p:nvPicPr>
        <p:blipFill rotWithShape="1">
          <a:blip r:embed="rId4"/>
          <a:srcRect l="32499" t="41432" r="41589" b="41493"/>
          <a:stretch/>
        </p:blipFill>
        <p:spPr bwMode="auto">
          <a:xfrm>
            <a:off x="7479101" y="1381503"/>
            <a:ext cx="4054415" cy="1487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/>
          <p:nvPr/>
        </p:nvPicPr>
        <p:blipFill rotWithShape="1">
          <a:blip r:embed="rId5"/>
          <a:srcRect t="1" r="49578" b="49368"/>
          <a:stretch/>
        </p:blipFill>
        <p:spPr bwMode="auto">
          <a:xfrm>
            <a:off x="6504317" y="3071515"/>
            <a:ext cx="5546785" cy="3674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190445" y="4313207"/>
            <a:ext cx="793630" cy="181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470473" y="4477110"/>
            <a:ext cx="793630" cy="181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766" y="13024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705976" y="13024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cxnSp>
        <p:nvCxnSpPr>
          <p:cNvPr id="6" name="Conector curvado 5"/>
          <p:cNvCxnSpPr>
            <a:stCxn id="11" idx="3"/>
            <a:endCxn id="3" idx="3"/>
          </p:cNvCxnSpPr>
          <p:nvPr/>
        </p:nvCxnSpPr>
        <p:spPr>
          <a:xfrm flipH="1">
            <a:off x="1984075" y="2142213"/>
            <a:ext cx="2898877" cy="2261572"/>
          </a:xfrm>
          <a:prstGeom prst="curvedConnector3">
            <a:avLst>
              <a:gd name="adj1" fmla="val -7886"/>
            </a:avLst>
          </a:prstGeom>
          <a:ln w="412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curvado 19"/>
          <p:cNvCxnSpPr/>
          <p:nvPr/>
        </p:nvCxnSpPr>
        <p:spPr>
          <a:xfrm rot="10800000" flipV="1">
            <a:off x="8277271" y="2125414"/>
            <a:ext cx="2899811" cy="2452522"/>
          </a:xfrm>
          <a:prstGeom prst="curvedConnector3">
            <a:avLst>
              <a:gd name="adj1" fmla="val -8705"/>
            </a:avLst>
          </a:prstGeom>
          <a:ln w="412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58313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89780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Actualización de la herramienta (4)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8238" y="747491"/>
            <a:ext cx="12165495" cy="488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PE" sz="3000" dirty="0">
                <a:solidFill>
                  <a:prstClr val="black"/>
                </a:solidFill>
              </a:rPr>
              <a:t>Pulsar </a:t>
            </a:r>
            <a:r>
              <a:rPr lang="es-PE" sz="3000" i="1" dirty="0">
                <a:solidFill>
                  <a:prstClr val="black"/>
                </a:solidFill>
              </a:rPr>
              <a:t>Aceptar</a:t>
            </a:r>
            <a:r>
              <a:rPr lang="es-PE" sz="3000" dirty="0">
                <a:solidFill>
                  <a:prstClr val="black"/>
                </a:solidFill>
              </a:rPr>
              <a:t> cuando aparezcan los mensajes 3 y 4 que el </a:t>
            </a:r>
            <a:r>
              <a:rPr lang="es-PE" sz="3000" i="1" dirty="0">
                <a:solidFill>
                  <a:prstClr val="black"/>
                </a:solidFill>
              </a:rPr>
              <a:t>Actualizador</a:t>
            </a:r>
            <a:r>
              <a:rPr lang="es-PE" sz="3000" dirty="0">
                <a:solidFill>
                  <a:prstClr val="black"/>
                </a:solidFill>
              </a:rPr>
              <a:t> presenta. </a:t>
            </a:r>
          </a:p>
        </p:txBody>
      </p:sp>
      <p:pic>
        <p:nvPicPr>
          <p:cNvPr id="15" name="Imagen 14"/>
          <p:cNvPicPr/>
          <p:nvPr/>
        </p:nvPicPr>
        <p:blipFill rotWithShape="1">
          <a:blip r:embed="rId4"/>
          <a:srcRect l="43139" t="38468" r="42739" b="37442"/>
          <a:stretch/>
        </p:blipFill>
        <p:spPr bwMode="auto">
          <a:xfrm>
            <a:off x="1275099" y="1302456"/>
            <a:ext cx="3141628" cy="2613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/>
          <p:cNvPicPr/>
          <p:nvPr/>
        </p:nvPicPr>
        <p:blipFill rotWithShape="1">
          <a:blip r:embed="rId5"/>
          <a:srcRect l="38171" t="38513" r="37553" b="37932"/>
          <a:stretch/>
        </p:blipFill>
        <p:spPr bwMode="auto">
          <a:xfrm>
            <a:off x="678287" y="4122528"/>
            <a:ext cx="4572000" cy="2656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56300" y="12356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6300" y="39636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795" y="1324939"/>
            <a:ext cx="5352187" cy="5181113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5658928" y="3096883"/>
            <a:ext cx="750498" cy="13284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936966" y="3838755"/>
            <a:ext cx="1302589" cy="283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854257" y="4279885"/>
            <a:ext cx="3110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La actualización exitosa se verifica cuando han desaparecido del directorio xlRIE, los archivos </a:t>
            </a:r>
            <a:r>
              <a:rPr lang="es-MX" b="1" i="1" dirty="0">
                <a:solidFill>
                  <a:srgbClr val="FF0000"/>
                </a:solidFill>
              </a:rPr>
              <a:t>Actualizador.xlsb </a:t>
            </a:r>
            <a:r>
              <a:rPr lang="es-MX" b="1" dirty="0">
                <a:solidFill>
                  <a:srgbClr val="FF0000"/>
                </a:solidFill>
              </a:rPr>
              <a:t>y</a:t>
            </a:r>
          </a:p>
          <a:p>
            <a:r>
              <a:rPr lang="es-MX" b="1" i="1" dirty="0">
                <a:solidFill>
                  <a:srgbClr val="FF0000"/>
                </a:solidFill>
              </a:rPr>
              <a:t>DRE MATRIZ.xlsb</a:t>
            </a:r>
            <a:endParaRPr lang="es-PE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3548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C5594B7-961D-4C59-A004-EA6607FC7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A98A0FE-A1BF-4313-A6A2-6C8A2EC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89780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Actualización de la herramienta (5)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2463" y="861302"/>
            <a:ext cx="114835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i="1" dirty="0"/>
              <a:t>Para concluir, siga las instrucciones que aparecen en esta hoja.</a:t>
            </a:r>
          </a:p>
          <a:p>
            <a:r>
              <a:rPr lang="es-PE" sz="2800" i="1" dirty="0"/>
              <a:t>Es fundamental que lo haga, de otra manera su contador de registros se habrá quedado en 0.</a:t>
            </a:r>
          </a:p>
          <a:p>
            <a:pPr marL="342900" indent="-342900">
              <a:buFont typeface="+mj-lt"/>
              <a:buAutoNum type="arabicPeriod"/>
            </a:pPr>
            <a:r>
              <a:rPr lang="es-PE" sz="2800" dirty="0"/>
              <a:t>Cierre todos los archivos y abra su Excel D:\xlRIE\DRE ANCASH.xlsb</a:t>
            </a:r>
          </a:p>
          <a:p>
            <a:pPr marL="342900" indent="-342900">
              <a:buFont typeface="+mj-lt"/>
              <a:buAutoNum type="arabicPeriod"/>
            </a:pPr>
            <a:r>
              <a:rPr lang="es-PE" sz="2800" dirty="0"/>
              <a:t>Pulse la opción VER REGISTROS IE, le aparecerá un menú propio de esa hoja.</a:t>
            </a:r>
          </a:p>
          <a:p>
            <a:pPr marL="342900" indent="-342900">
              <a:buFont typeface="+mj-lt"/>
              <a:buAutoNum type="arabicPeriod"/>
            </a:pPr>
            <a:r>
              <a:rPr lang="es-PE" sz="2800" dirty="0"/>
              <a:t>Pulse la opción UBICAR DUPLICADOS, si aparecieran mensajes de existencia de duplicados, siga las instrucciones 6.2 y 6.3 del Manual de Usuario.</a:t>
            </a:r>
          </a:p>
          <a:p>
            <a:pPr marL="342900" indent="-342900">
              <a:buFont typeface="+mj-lt"/>
              <a:buAutoNum type="arabicPeriod"/>
            </a:pPr>
            <a:r>
              <a:rPr lang="es-PE" sz="2800" dirty="0"/>
              <a:t>Pulse ORDENAR REGISTROS y proceda de acuerdo a las instrucciones que aparecerán.</a:t>
            </a:r>
          </a:p>
          <a:p>
            <a:pPr marL="342900" indent="-342900">
              <a:buFont typeface="+mj-lt"/>
              <a:buAutoNum type="arabicPeriod"/>
            </a:pPr>
            <a:r>
              <a:rPr lang="es-PE" sz="2800" dirty="0"/>
              <a:t>Finalmente pulse ACTUALIZAR ARCHIVOS PDF, para verificar la integridad del archivo PDF de cada IE registrada.</a:t>
            </a:r>
          </a:p>
          <a:p>
            <a:r>
              <a:rPr lang="es-PE" sz="2800" dirty="0"/>
              <a:t>Su archivo regional ha quedado actualizado.</a:t>
            </a:r>
          </a:p>
        </p:txBody>
      </p:sp>
    </p:spTree>
    <p:extLst>
      <p:ext uri="{BB962C8B-B14F-4D97-AF65-F5344CB8AC3E}">
        <p14:creationId xmlns:p14="http://schemas.microsoft.com/office/powerpoint/2010/main" val="427568842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104294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Opciones complementarias (1)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0" y="820416"/>
            <a:ext cx="12121661" cy="117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/>
              <a:t>La herramienta </a:t>
            </a:r>
            <a:r>
              <a:rPr lang="es-PE" dirty="0" smtClean="0"/>
              <a:t>actualizada </a:t>
            </a:r>
            <a:r>
              <a:rPr lang="es-PE" dirty="0"/>
              <a:t>cuenta con las siguientes opciones que pueden ser </a:t>
            </a:r>
            <a:r>
              <a:rPr lang="es-PE" dirty="0" smtClean="0"/>
              <a:t>utilizadas </a:t>
            </a:r>
            <a:r>
              <a:rPr lang="es-PE" dirty="0"/>
              <a:t>por los usuarios: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36E5214C-99E4-4865-AC34-06579C2A4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08018"/>
              </p:ext>
            </p:extLst>
          </p:nvPr>
        </p:nvGraphicFramePr>
        <p:xfrm>
          <a:off x="1292087" y="4169137"/>
          <a:ext cx="9607826" cy="268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3913">
                  <a:extLst>
                    <a:ext uri="{9D8B030D-6E8A-4147-A177-3AD203B41FA5}">
                      <a16:colId xmlns:a16="http://schemas.microsoft.com/office/drawing/2014/main" xmlns="" val="988210701"/>
                    </a:ext>
                  </a:extLst>
                </a:gridCol>
                <a:gridCol w="4803913">
                  <a:extLst>
                    <a:ext uri="{9D8B030D-6E8A-4147-A177-3AD203B41FA5}">
                      <a16:colId xmlns:a16="http://schemas.microsoft.com/office/drawing/2014/main" xmlns="" val="3039886845"/>
                    </a:ext>
                  </a:extLst>
                </a:gridCol>
              </a:tblGrid>
              <a:tr h="2686144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LLENAR DATOS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s-PE" sz="2800" dirty="0" smtClean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LIMPIEZA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s-PE" sz="2800" dirty="0" smtClean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PE" sz="2800" dirty="0" smtClean="0">
                          <a:solidFill>
                            <a:srgbClr val="FF0000"/>
                          </a:solidFill>
                          <a:latin typeface="Broadway" panose="04040905080B02020502" pitchFamily="82" charset="0"/>
                        </a:rPr>
                        <a:t> RESPALDO</a:t>
                      </a:r>
                      <a:endParaRPr lang="es-PE" sz="2800" dirty="0">
                        <a:solidFill>
                          <a:srgbClr val="FF0000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000" indent="-342000" algn="l">
                        <a:buFont typeface="+mj-lt"/>
                        <a:buAutoNum type="arabicPeriod" startAt="4"/>
                      </a:pPr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IMPRESIÓN</a:t>
                      </a:r>
                    </a:p>
                    <a:p>
                      <a:pPr marL="342900" indent="-342900" algn="l">
                        <a:buFont typeface="+mj-lt"/>
                        <a:buAutoNum type="arabicPeriod" startAt="4"/>
                      </a:pPr>
                      <a:endParaRPr lang="es-PE" sz="2800" dirty="0" smtClean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 startAt="4"/>
                      </a:pPr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RESÚMEN UGEL</a:t>
                      </a:r>
                    </a:p>
                    <a:p>
                      <a:pPr marL="342900" indent="-342900" algn="l">
                        <a:buFont typeface="+mj-lt"/>
                        <a:buAutoNum type="arabicPeriod" startAt="4"/>
                      </a:pPr>
                      <a:endParaRPr lang="es-PE" sz="2800" dirty="0" smtClean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 startAt="4"/>
                      </a:pPr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VER REGISTROS IE</a:t>
                      </a:r>
                      <a:endParaRPr lang="es-PE" sz="2800" dirty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7383224"/>
                  </a:ext>
                </a:extLst>
              </a:tr>
            </a:tbl>
          </a:graphicData>
        </a:graphic>
      </p:graphicFrame>
      <p:pic>
        <p:nvPicPr>
          <p:cNvPr id="11" name="Imagen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88878" y="1858328"/>
            <a:ext cx="11225794" cy="18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14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104294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Opciones complementarias (2)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0" y="820416"/>
            <a:ext cx="12121661" cy="1173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/>
              <a:t>La herramienta </a:t>
            </a:r>
            <a:r>
              <a:rPr lang="es-PE" sz="3000" dirty="0" smtClean="0"/>
              <a:t>cuenta ahora con </a:t>
            </a:r>
            <a:r>
              <a:rPr lang="es-PE" sz="3000" dirty="0"/>
              <a:t>las siguientes </a:t>
            </a:r>
            <a:r>
              <a:rPr lang="es-PE" sz="3000" dirty="0" smtClean="0"/>
              <a:t>sub opciones </a:t>
            </a:r>
            <a:r>
              <a:rPr lang="es-PE" sz="3000" dirty="0"/>
              <a:t>que </a:t>
            </a:r>
            <a:r>
              <a:rPr lang="es-PE" sz="3000" dirty="0" smtClean="0"/>
              <a:t>son descritas en el Manual de Usuario versión 2.0:</a:t>
            </a:r>
            <a:endParaRPr lang="es-PE" sz="30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36E5214C-99E4-4865-AC34-06579C2A4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024805"/>
              </p:ext>
            </p:extLst>
          </p:nvPr>
        </p:nvGraphicFramePr>
        <p:xfrm>
          <a:off x="6023608" y="1819667"/>
          <a:ext cx="6193766" cy="483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3766">
                  <a:extLst>
                    <a:ext uri="{9D8B030D-6E8A-4147-A177-3AD203B41FA5}">
                      <a16:colId xmlns:a16="http://schemas.microsoft.com/office/drawing/2014/main" xmlns="" val="988210701"/>
                    </a:ext>
                  </a:extLst>
                </a:gridCol>
              </a:tblGrid>
              <a:tr h="4835169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Retornar al Formulario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s-PE" sz="2800" dirty="0" smtClean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Ubicar Duplicados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s-PE" sz="2800" dirty="0" smtClean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Eliminar Registros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es-PE" sz="2800" dirty="0" smtClean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  <a:p>
                      <a:pPr marL="342000" indent="-342000" algn="l">
                        <a:buFont typeface="+mj-lt"/>
                        <a:buAutoNum type="arabicPeriod" startAt="4"/>
                      </a:pPr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Actualizar Archivos PDF</a:t>
                      </a:r>
                    </a:p>
                    <a:p>
                      <a:pPr marL="342900" indent="-342900" algn="l">
                        <a:buFont typeface="+mj-lt"/>
                        <a:buAutoNum type="arabicPeriod" startAt="4"/>
                      </a:pPr>
                      <a:endParaRPr lang="es-PE" sz="2800" dirty="0" smtClean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 startAt="4"/>
                      </a:pPr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Reeditar Registro</a:t>
                      </a:r>
                    </a:p>
                    <a:p>
                      <a:pPr marL="342900" indent="-342900" algn="l">
                        <a:buFont typeface="+mj-lt"/>
                        <a:buAutoNum type="arabicPeriod" startAt="4"/>
                      </a:pPr>
                      <a:endParaRPr lang="es-PE" sz="2800" dirty="0" smtClean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  <a:p>
                      <a:pPr marL="342900" indent="-342900" algn="l">
                        <a:buFont typeface="+mj-lt"/>
                        <a:buAutoNum type="arabicPeriod" startAt="4"/>
                      </a:pPr>
                      <a:r>
                        <a:rPr lang="es-PE" sz="2800" dirty="0" smtClean="0">
                          <a:solidFill>
                            <a:schemeClr val="tx1"/>
                          </a:solidFill>
                          <a:latin typeface="Broadway" panose="04040905080B02020502" pitchFamily="82" charset="0"/>
                        </a:rPr>
                        <a:t> Ordenar Registros</a:t>
                      </a:r>
                      <a:endParaRPr lang="es-PE" sz="2800" dirty="0">
                        <a:solidFill>
                          <a:schemeClr val="tx1"/>
                        </a:solidFill>
                        <a:latin typeface="Broadway" panose="04040905080B02020502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7383224"/>
                  </a:ext>
                </a:extLst>
              </a:tr>
            </a:tbl>
          </a:graphicData>
        </a:graphic>
      </p:graphicFrame>
      <p:pic>
        <p:nvPicPr>
          <p:cNvPr id="12" name="Imagen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38852" y="3315583"/>
            <a:ext cx="4299602" cy="3382860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 rotWithShape="1">
          <a:blip r:embed="rId3"/>
          <a:srcRect l="84225" t="78102"/>
          <a:stretch/>
        </p:blipFill>
        <p:spPr>
          <a:xfrm>
            <a:off x="2579780" y="1796624"/>
            <a:ext cx="2268271" cy="608447"/>
          </a:xfrm>
          <a:prstGeom prst="rect">
            <a:avLst/>
          </a:prstGeom>
        </p:spPr>
      </p:pic>
      <p:sp>
        <p:nvSpPr>
          <p:cNvPr id="4" name="Flecha izquierda 3"/>
          <p:cNvSpPr/>
          <p:nvPr/>
        </p:nvSpPr>
        <p:spPr>
          <a:xfrm flipH="1">
            <a:off x="1891477" y="1860771"/>
            <a:ext cx="573396" cy="480151"/>
          </a:xfrm>
          <a:prstGeom prst="leftArrow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Flecha abajo 4"/>
          <p:cNvSpPr/>
          <p:nvPr/>
        </p:nvSpPr>
        <p:spPr>
          <a:xfrm>
            <a:off x="1987318" y="2752022"/>
            <a:ext cx="1647645" cy="4994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90536" y="1851486"/>
            <a:ext cx="1800942" cy="1464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s-MX" sz="3200" b="1" dirty="0"/>
              <a:t>Al </a:t>
            </a:r>
            <a:r>
              <a:rPr lang="es-MX" sz="3200" b="1" dirty="0" smtClean="0"/>
              <a:t>Pulsar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s-MX" sz="3200" b="1" dirty="0"/>
              <a:t/>
            </a:r>
            <a:br>
              <a:rPr lang="es-MX" sz="3200" b="1" dirty="0"/>
            </a:br>
            <a:r>
              <a:rPr lang="es-MX" sz="3200" b="1" dirty="0"/>
              <a:t>Obtendrá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107556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95082" y="2877469"/>
            <a:ext cx="7808259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PE" sz="3200" b="1" dirty="0">
                <a:solidFill>
                  <a:srgbClr val="C00000"/>
                </a:solidFill>
                <a:cs typeface="Microsoft Sans Serif" panose="020B0604020202020204" pitchFamily="34" charset="0"/>
              </a:rPr>
              <a:t>Funciones a usar </a:t>
            </a:r>
            <a:r>
              <a:rPr lang="es-PE" sz="3200" b="1" dirty="0" smtClean="0">
                <a:solidFill>
                  <a:srgbClr val="C00000"/>
                </a:solidFill>
                <a:cs typeface="Microsoft Sans Serif" panose="020B0604020202020204" pitchFamily="34" charset="0"/>
              </a:rPr>
              <a:t>previo al </a:t>
            </a:r>
            <a:r>
              <a:rPr lang="es-PE" sz="3200" b="1" dirty="0">
                <a:solidFill>
                  <a:srgbClr val="C00000"/>
                </a:solidFill>
                <a:cs typeface="Microsoft Sans Serif" panose="020B0604020202020204" pitchFamily="34" charset="0"/>
              </a:rPr>
              <a:t>envío de </a:t>
            </a:r>
            <a:r>
              <a:rPr lang="es-PE" sz="3200" b="1" dirty="0" smtClean="0">
                <a:solidFill>
                  <a:srgbClr val="C00000"/>
                </a:solidFill>
                <a:cs typeface="Microsoft Sans Serif" panose="020B0604020202020204" pitchFamily="34" charset="0"/>
              </a:rPr>
              <a:t>cada informe </a:t>
            </a:r>
            <a:r>
              <a:rPr lang="es-PE" sz="3200" b="1" dirty="0">
                <a:solidFill>
                  <a:srgbClr val="C00000"/>
                </a:solidFill>
                <a:cs typeface="Microsoft Sans Serif" panose="020B0604020202020204" pitchFamily="34" charset="0"/>
              </a:rPr>
              <a:t>de identificación de IIEE</a:t>
            </a:r>
          </a:p>
        </p:txBody>
      </p:sp>
    </p:spTree>
    <p:extLst>
      <p:ext uri="{BB962C8B-B14F-4D97-AF65-F5344CB8AC3E}">
        <p14:creationId xmlns:p14="http://schemas.microsoft.com/office/powerpoint/2010/main" val="136752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79580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Pasos previos al envío del informe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56593124"/>
              </p:ext>
            </p:extLst>
          </p:nvPr>
        </p:nvGraphicFramePr>
        <p:xfrm>
          <a:off x="158263" y="654625"/>
          <a:ext cx="11825652" cy="533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xmlns="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0" y="5962035"/>
            <a:ext cx="12172082" cy="876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 smtClean="0"/>
              <a:t>(*) En caso de encontrar duplicados en sus registros, pulsar el botón </a:t>
            </a:r>
            <a:r>
              <a:rPr lang="es-PE" sz="3000" dirty="0" smtClean="0">
                <a:latin typeface="Broadway" panose="04040905080B02020502" pitchFamily="82" charset="0"/>
              </a:rPr>
              <a:t>Eliminar Registro </a:t>
            </a:r>
            <a:r>
              <a:rPr lang="es-PE" sz="3000" dirty="0"/>
              <a:t>y continuar con el procedimiento </a:t>
            </a:r>
            <a:r>
              <a:rPr lang="es-PE" sz="3000" dirty="0" smtClean="0"/>
              <a:t>establecido.</a:t>
            </a:r>
            <a:endParaRPr lang="es-PE" sz="3000" dirty="0"/>
          </a:p>
        </p:txBody>
      </p:sp>
    </p:spTree>
    <p:extLst>
      <p:ext uri="{BB962C8B-B14F-4D97-AF65-F5344CB8AC3E}">
        <p14:creationId xmlns:p14="http://schemas.microsoft.com/office/powerpoint/2010/main" val="1475438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79580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Resumen UGEL - Anexo 1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0" y="637559"/>
            <a:ext cx="12172082" cy="12644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3000" dirty="0"/>
              <a:t>G</a:t>
            </a:r>
            <a:r>
              <a:rPr lang="es-PE" sz="3000" dirty="0" smtClean="0"/>
              <a:t>enerar </a:t>
            </a:r>
            <a:r>
              <a:rPr lang="es-PE" sz="3000" dirty="0"/>
              <a:t>el anexo que irá en el informe de identificación de </a:t>
            </a:r>
            <a:r>
              <a:rPr lang="es-PE" sz="3000" dirty="0" smtClean="0"/>
              <a:t>IIEE pulsando el botón </a:t>
            </a:r>
            <a:r>
              <a:rPr lang="es-PE" sz="3000" dirty="0" smtClean="0">
                <a:latin typeface="Broadway" panose="04040905080B02020502" pitchFamily="82" charset="0"/>
              </a:rPr>
              <a:t>RESUMEN UGEL</a:t>
            </a:r>
            <a:endParaRPr lang="es-PE" sz="3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1466" r="1095"/>
          <a:stretch/>
        </p:blipFill>
        <p:spPr>
          <a:xfrm>
            <a:off x="495301" y="1535779"/>
            <a:ext cx="6972300" cy="93846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800318" y="1541390"/>
            <a:ext cx="1114695" cy="344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5224" r="7081" b="2302"/>
          <a:stretch/>
        </p:blipFill>
        <p:spPr>
          <a:xfrm>
            <a:off x="7866130" y="1314129"/>
            <a:ext cx="4249671" cy="54676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Flecha derecha 10"/>
          <p:cNvSpPr/>
          <p:nvPr/>
        </p:nvSpPr>
        <p:spPr>
          <a:xfrm>
            <a:off x="4411025" y="1528217"/>
            <a:ext cx="349676" cy="3988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19527" t="-1114" r="1" b="-2"/>
          <a:stretch/>
        </p:blipFill>
        <p:spPr>
          <a:xfrm>
            <a:off x="2810996" y="4286919"/>
            <a:ext cx="4584416" cy="24495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30369" t="277" r="32377" b="68710"/>
          <a:stretch/>
        </p:blipFill>
        <p:spPr>
          <a:xfrm>
            <a:off x="708351" y="2596047"/>
            <a:ext cx="4680285" cy="2191587"/>
          </a:xfrm>
          <a:prstGeom prst="rect">
            <a:avLst/>
          </a:prstGeom>
        </p:spPr>
      </p:pic>
      <p:cxnSp>
        <p:nvCxnSpPr>
          <p:cNvPr id="17" name="Conector recto de flecha 16"/>
          <p:cNvCxnSpPr/>
          <p:nvPr/>
        </p:nvCxnSpPr>
        <p:spPr>
          <a:xfrm>
            <a:off x="2491036" y="5957397"/>
            <a:ext cx="639919" cy="5211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708351" y="4799705"/>
            <a:ext cx="1959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/>
              <a:t>Colocar el número de informe a presentar</a:t>
            </a:r>
            <a:endParaRPr lang="es-PE" sz="3000" dirty="0"/>
          </a:p>
        </p:txBody>
      </p:sp>
      <p:sp>
        <p:nvSpPr>
          <p:cNvPr id="14" name="Rectángulo 13"/>
          <p:cNvSpPr/>
          <p:nvPr/>
        </p:nvSpPr>
        <p:spPr>
          <a:xfrm>
            <a:off x="-17528" y="14097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-17530" y="310517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-23955" y="50500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ight Brace 1"/>
          <p:cNvSpPr/>
          <p:nvPr/>
        </p:nvSpPr>
        <p:spPr>
          <a:xfrm>
            <a:off x="7395413" y="1409700"/>
            <a:ext cx="300788" cy="5448301"/>
          </a:xfrm>
          <a:prstGeom prst="rightBrace">
            <a:avLst>
              <a:gd name="adj1" fmla="val 56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30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338470" y="793630"/>
            <a:ext cx="935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cs typeface="Microsoft Sans Serif" panose="020B0604020202020204" pitchFamily="34" charset="0"/>
              </a:rPr>
              <a:t>Abreviaturas y acrónimos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666345B-EBD1-4256-A217-7992EB56E759}"/>
              </a:ext>
            </a:extLst>
          </p:cNvPr>
          <p:cNvSpPr txBox="1"/>
          <p:nvPr/>
        </p:nvSpPr>
        <p:spPr>
          <a:xfrm>
            <a:off x="348343" y="1573883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PE" sz="2000" b="1" dirty="0"/>
              <a:t>DRE:		</a:t>
            </a:r>
            <a:r>
              <a:rPr lang="es-PE" sz="2000" dirty="0"/>
              <a:t>Dirección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GRE:		</a:t>
            </a:r>
            <a:r>
              <a:rPr lang="es-PE" sz="2000" dirty="0"/>
              <a:t>Gerencia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Equipo RIE:	</a:t>
            </a:r>
            <a:r>
              <a:rPr lang="es-PE" sz="2000" dirty="0"/>
              <a:t>Equipo de implementación del 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IE:		</a:t>
            </a:r>
            <a:r>
              <a:rPr lang="es-PE" sz="2000" dirty="0"/>
              <a:t>Institución Educativa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IIEE:		</a:t>
            </a:r>
            <a:r>
              <a:rPr lang="es-PE" sz="2000" dirty="0"/>
              <a:t>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IGED:		</a:t>
            </a:r>
            <a:r>
              <a:rPr lang="es-PE" sz="2000" dirty="0"/>
              <a:t>Instancias de Gestión Educativa Descentralizada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Minedu:		</a:t>
            </a:r>
            <a:r>
              <a:rPr lang="es-PE" sz="2000" dirty="0"/>
              <a:t>Ministerio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RIE:		</a:t>
            </a:r>
            <a:r>
              <a:rPr lang="es-PE" sz="2000" dirty="0"/>
              <a:t>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RSG:		</a:t>
            </a:r>
            <a:r>
              <a:rPr lang="es-PE" sz="2000" dirty="0"/>
              <a:t>Resolución de Secretaría General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UE:		</a:t>
            </a:r>
            <a:r>
              <a:rPr lang="es-PE" sz="2000" dirty="0"/>
              <a:t>Unidad de Estadística del Minedu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UGEL:		</a:t>
            </a:r>
            <a:r>
              <a:rPr lang="es-PE" sz="2000" dirty="0"/>
              <a:t>Unidad de Gestión Educativa Local</a:t>
            </a:r>
          </a:p>
        </p:txBody>
      </p:sp>
    </p:spTree>
    <p:extLst>
      <p:ext uri="{BB962C8B-B14F-4D97-AF65-F5344CB8AC3E}">
        <p14:creationId xmlns:p14="http://schemas.microsoft.com/office/powerpoint/2010/main" val="3706223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/>
          <p:nvPr/>
        </p:nvPicPr>
        <p:blipFill rotWithShape="1">
          <a:blip r:embed="rId2"/>
          <a:srcRect l="3580" t="3584" r="36101" b="73924"/>
          <a:stretch/>
        </p:blipFill>
        <p:spPr>
          <a:xfrm>
            <a:off x="6426678" y="628834"/>
            <a:ext cx="5765321" cy="11913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79580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Respaldo – CD o DVD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0" y="689315"/>
            <a:ext cx="6383548" cy="1138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 smtClean="0"/>
              <a:t>La información que será copiada en el CD o DVD para su envío a la Unidad de Estadística se genera usando la opción: </a:t>
            </a:r>
            <a:r>
              <a:rPr lang="es-PE" dirty="0" smtClean="0">
                <a:latin typeface="Broadway" panose="04040905080B02020502" pitchFamily="82" charset="0"/>
              </a:rPr>
              <a:t>RESPALDO</a:t>
            </a:r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11266097" y="889724"/>
            <a:ext cx="914611" cy="3266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lecha derecha 10"/>
          <p:cNvSpPr/>
          <p:nvPr/>
        </p:nvSpPr>
        <p:spPr>
          <a:xfrm>
            <a:off x="10873291" y="861321"/>
            <a:ext cx="349676" cy="3988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Imagen 14"/>
          <p:cNvPicPr/>
          <p:nvPr/>
        </p:nvPicPr>
        <p:blipFill rotWithShape="1">
          <a:blip r:embed="rId3"/>
          <a:srcRect l="12086" t="3679" r="24740" b="30734"/>
          <a:stretch/>
        </p:blipFill>
        <p:spPr>
          <a:xfrm>
            <a:off x="0" y="1949570"/>
            <a:ext cx="8566030" cy="4908429"/>
          </a:xfrm>
          <a:prstGeom prst="rect">
            <a:avLst/>
          </a:prstGeom>
        </p:spPr>
      </p:pic>
      <p:sp>
        <p:nvSpPr>
          <p:cNvPr id="5" name="Flecha izquierda 4"/>
          <p:cNvSpPr/>
          <p:nvPr/>
        </p:nvSpPr>
        <p:spPr>
          <a:xfrm>
            <a:off x="3122762" y="6211019"/>
            <a:ext cx="405441" cy="36230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8" name="Imagen 17"/>
          <p:cNvPicPr/>
          <p:nvPr/>
        </p:nvPicPr>
        <p:blipFill rotWithShape="1">
          <a:blip r:embed="rId4"/>
          <a:srcRect l="3631" t="-148" r="69931" b="60796"/>
          <a:stretch/>
        </p:blipFill>
        <p:spPr>
          <a:xfrm>
            <a:off x="8798943" y="2605981"/>
            <a:ext cx="3220527" cy="31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2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32260" y="3068247"/>
            <a:ext cx="5738857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PE" sz="3200" b="1" dirty="0">
                <a:solidFill>
                  <a:srgbClr val="C00000"/>
                </a:solidFill>
                <a:cs typeface="Microsoft Sans Serif" panose="020B0604020202020204" pitchFamily="34" charset="0"/>
              </a:rPr>
              <a:t>Registro independiente de IE</a:t>
            </a:r>
          </a:p>
        </p:txBody>
      </p:sp>
    </p:spTree>
    <p:extLst>
      <p:ext uri="{BB962C8B-B14F-4D97-AF65-F5344CB8AC3E}">
        <p14:creationId xmlns:p14="http://schemas.microsoft.com/office/powerpoint/2010/main" val="390455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89780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Ficha auxiliar (1)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xmlns="" id="{A9D4DE28-9141-4479-A54F-BAACC0728122}"/>
              </a:ext>
            </a:extLst>
          </p:cNvPr>
          <p:cNvSpPr txBox="1">
            <a:spLocks/>
          </p:cNvSpPr>
          <p:nvPr/>
        </p:nvSpPr>
        <p:spPr>
          <a:xfrm>
            <a:off x="8240" y="747491"/>
            <a:ext cx="6580819" cy="61105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3000" dirty="0"/>
              <a:t>Casos </a:t>
            </a:r>
            <a:r>
              <a:rPr lang="es-PE" sz="3000" dirty="0" smtClean="0"/>
              <a:t>que justifican su uso:</a:t>
            </a:r>
            <a:endParaRPr lang="es-PE" sz="3000" dirty="0"/>
          </a:p>
          <a:p>
            <a:pPr lvl="0"/>
            <a:r>
              <a:rPr lang="es-PE" sz="3000" dirty="0"/>
              <a:t>Al estar trabajando con </a:t>
            </a:r>
            <a:r>
              <a:rPr lang="es-PE" sz="3000" dirty="0" err="1"/>
              <a:t>xlRIE</a:t>
            </a:r>
            <a:r>
              <a:rPr lang="es-PE" sz="3000" dirty="0"/>
              <a:t>, se obtiene el mensaje </a:t>
            </a:r>
            <a:r>
              <a:rPr lang="es-PE" sz="3000" b="1" i="1" dirty="0"/>
              <a:t>El código modular no ha sido </a:t>
            </a:r>
            <a:r>
              <a:rPr lang="es-PE" sz="3000" b="1" i="1" dirty="0" smtClean="0"/>
              <a:t>hallado</a:t>
            </a:r>
            <a:r>
              <a:rPr lang="es-PE" sz="3000" dirty="0" smtClean="0"/>
              <a:t>, y la UGEL sabe que </a:t>
            </a:r>
            <a:r>
              <a:rPr lang="es-PE" sz="3000" dirty="0"/>
              <a:t>ese código de servicio educativo existe y está operativo</a:t>
            </a:r>
            <a:r>
              <a:rPr lang="es-PE" sz="3000" dirty="0" smtClean="0"/>
              <a:t>.</a:t>
            </a:r>
          </a:p>
          <a:p>
            <a:pPr marL="0" lvl="0" indent="0">
              <a:buNone/>
            </a:pPr>
            <a:endParaRPr lang="es-PE" sz="3000" dirty="0"/>
          </a:p>
          <a:p>
            <a:pPr lvl="0" algn="just"/>
            <a:r>
              <a:rPr lang="es-PE" sz="3000" dirty="0" smtClean="0"/>
              <a:t>La </a:t>
            </a:r>
            <a:r>
              <a:rPr lang="es-PE" sz="3000" dirty="0"/>
              <a:t>desvinculación de códigos modulares en la herramienta </a:t>
            </a:r>
            <a:r>
              <a:rPr lang="es-PE" sz="3000" dirty="0" err="1"/>
              <a:t>xlRIE</a:t>
            </a:r>
            <a:r>
              <a:rPr lang="es-PE" sz="3000" dirty="0"/>
              <a:t> ha generado </a:t>
            </a:r>
            <a:r>
              <a:rPr lang="es-PE" sz="3000" b="1" dirty="0"/>
              <a:t>códigos modulares libres (huérfanos)</a:t>
            </a:r>
            <a:r>
              <a:rPr lang="es-PE" sz="3000" dirty="0"/>
              <a:t> que no tienen una IE asignada </a:t>
            </a:r>
            <a:r>
              <a:rPr lang="es-PE" sz="3000" dirty="0" smtClean="0"/>
              <a:t>y </a:t>
            </a:r>
            <a:r>
              <a:rPr lang="es-PE" sz="3000" dirty="0"/>
              <a:t>configuran por sí mismos una IE nueva sin código temporal asignado.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471" y="2208842"/>
            <a:ext cx="5518529" cy="23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8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89780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Ficha auxiliar (2)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2"/>
          <a:srcRect r="14121" b="30899"/>
          <a:stretch/>
        </p:blipFill>
        <p:spPr bwMode="auto">
          <a:xfrm>
            <a:off x="405442" y="715091"/>
            <a:ext cx="11516263" cy="6065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0833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88" y="89780"/>
            <a:ext cx="96608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MX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Ficha auxiliar (3)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"/>
          <a:stretch/>
        </p:blipFill>
        <p:spPr>
          <a:xfrm>
            <a:off x="146649" y="1635634"/>
            <a:ext cx="5607170" cy="380763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166" y="1571914"/>
            <a:ext cx="6083444" cy="463047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08669" y="805307"/>
            <a:ext cx="4483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Registro y almacenamiento </a:t>
            </a:r>
            <a:endParaRPr lang="es-PE" sz="3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7030394" y="802828"/>
            <a:ext cx="4097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/>
              <a:t>Inclusión en el informe</a:t>
            </a:r>
            <a:endParaRPr lang="es-PE" sz="3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5534025"/>
            <a:ext cx="600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600" dirty="0" smtClean="0"/>
              <a:t>Para el rotulado de los documentos </a:t>
            </a:r>
            <a:r>
              <a:rPr lang="es-MX" sz="2600" dirty="0"/>
              <a:t>de la IE en </a:t>
            </a:r>
            <a:r>
              <a:rPr lang="es-MX" sz="2600" dirty="0" smtClean="0"/>
              <a:t>versión digital, se utilizará el código modular de la “Ficha auxiliar” generada.</a:t>
            </a:r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4128183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29366" y="3104106"/>
            <a:ext cx="5738857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PE" sz="3200" b="1" dirty="0">
                <a:solidFill>
                  <a:srgbClr val="C00000"/>
                </a:solidFill>
                <a:cs typeface="Microsoft Sans Serif" panose="020B0604020202020204" pitchFamily="34" charset="0"/>
              </a:rPr>
              <a:t>Soporte</a:t>
            </a:r>
          </a:p>
        </p:txBody>
      </p:sp>
    </p:spTree>
    <p:extLst>
      <p:ext uri="{BB962C8B-B14F-4D97-AF65-F5344CB8AC3E}">
        <p14:creationId xmlns:p14="http://schemas.microsoft.com/office/powerpoint/2010/main" val="1626404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2FA68A-FDA4-4AB6-8A2A-2C18DBE7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407"/>
            <a:ext cx="10515600" cy="9787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Consultas y referencias</a:t>
            </a:r>
            <a:b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</a:br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Herramienta </a:t>
            </a:r>
            <a:r>
              <a:rPr lang="es-PE" sz="3200" b="1" dirty="0" err="1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xlRIE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C1C632-DDF3-46B1-A20D-8B0D0AAB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0" y="1029014"/>
            <a:ext cx="11926957" cy="58289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dirty="0">
                <a:cs typeface="Arial" panose="020B0604020202020204" pitchFamily="34" charset="0"/>
              </a:rPr>
              <a:t>En la eventualidad de detectarse fallas de la herramienta, inconsistencias en su funcionamiento, o dificultades en su uso, el estadístico deberá comunicarse con la Unidad de Estadística:</a:t>
            </a:r>
          </a:p>
          <a:p>
            <a:pPr algn="just"/>
            <a:r>
              <a:rPr lang="es-PE" sz="3000" cap="small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</a:t>
            </a:r>
            <a:r>
              <a:rPr lang="pt-BR" sz="3000" cap="small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pt-BR" sz="3000" dirty="0">
                <a:solidFill>
                  <a:schemeClr val="accent5"/>
                </a:solidFill>
                <a:cs typeface="Arial" panose="020B0604020202020204" pitchFamily="34" charset="0"/>
              </a:rPr>
              <a:t>6155800 anexos 21215, 26202</a:t>
            </a:r>
            <a:endParaRPr lang="es-PE" sz="300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just"/>
            <a:r>
              <a:rPr lang="es-PE" sz="3000" cap="small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</a:t>
            </a:r>
            <a:r>
              <a:rPr lang="pt-BR" sz="3000" cap="small" dirty="0">
                <a:solidFill>
                  <a:schemeClr val="accent5"/>
                </a:solidFill>
                <a:cs typeface="Arial" panose="020B0604020202020204" pitchFamily="34" charset="0"/>
              </a:rPr>
              <a:t> 993484760 </a:t>
            </a:r>
            <a:r>
              <a:rPr lang="pt-BR" sz="3000" u="sng" dirty="0">
                <a:solidFill>
                  <a:schemeClr val="accent5"/>
                </a:solidFill>
                <a:cs typeface="Arial" panose="020B0604020202020204" pitchFamily="34" charset="0"/>
              </a:rPr>
              <a:t>solo </a:t>
            </a:r>
            <a:r>
              <a:rPr lang="pt-BR" sz="3000" u="sng" dirty="0" smtClean="0">
                <a:solidFill>
                  <a:schemeClr val="accent5"/>
                </a:solidFill>
                <a:cs typeface="Arial" panose="020B0604020202020204" pitchFamily="34" charset="0"/>
              </a:rPr>
              <a:t>WhatsApp</a:t>
            </a:r>
            <a:r>
              <a:rPr lang="pt-BR" sz="3000" dirty="0" smtClean="0">
                <a:solidFill>
                  <a:schemeClr val="accent5"/>
                </a:solidFill>
                <a:cs typeface="Arial" panose="020B0604020202020204" pitchFamily="34" charset="0"/>
              </a:rPr>
              <a:t>, no formular consultas telefónicas.</a:t>
            </a:r>
            <a:endParaRPr lang="es-PE" sz="300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just"/>
            <a:r>
              <a:rPr lang="es-PE" sz="3000" cap="small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</a:t>
            </a:r>
            <a:r>
              <a:rPr lang="es-PE" sz="3000" cap="small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  <a:r>
              <a:rPr lang="pt-BR" sz="3000" u="sng" dirty="0">
                <a:cs typeface="Arial" panose="020B0604020202020204" pitchFamily="34" charset="0"/>
                <a:hlinkClick r:id="rId2"/>
              </a:rPr>
              <a:t>julgarcia@minedu.gob.pe</a:t>
            </a:r>
            <a:r>
              <a:rPr lang="pt-BR" sz="3000" dirty="0">
                <a:cs typeface="Arial" panose="020B0604020202020204" pitchFamily="34" charset="0"/>
              </a:rPr>
              <a:t>; </a:t>
            </a:r>
            <a:r>
              <a:rPr lang="pt-BR" sz="3000" u="sng" dirty="0">
                <a:cs typeface="Arial" panose="020B0604020202020204" pitchFamily="34" charset="0"/>
                <a:hlinkClick r:id="rId3"/>
              </a:rPr>
              <a:t>jugarciam@gmail.com</a:t>
            </a:r>
            <a:endParaRPr lang="es-PE" sz="30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PE" dirty="0" smtClean="0">
                <a:cs typeface="Arial" panose="020B0604020202020204" pitchFamily="34" charset="0"/>
              </a:rPr>
              <a:t>Una opción es hacerlo </a:t>
            </a:r>
            <a:r>
              <a:rPr lang="es-PE" dirty="0">
                <a:cs typeface="Arial" panose="020B0604020202020204" pitchFamily="34" charset="0"/>
              </a:rPr>
              <a:t>vía </a:t>
            </a:r>
            <a:r>
              <a:rPr lang="es-PE" dirty="0" smtClean="0">
                <a:cs typeface="Arial" panose="020B0604020202020204" pitchFamily="34" charset="0"/>
              </a:rPr>
              <a:t>correo, </a:t>
            </a:r>
            <a:r>
              <a:rPr lang="es-PE" dirty="0">
                <a:cs typeface="Arial" panose="020B0604020202020204" pitchFamily="34" charset="0"/>
              </a:rPr>
              <a:t>acompañando una captura de pantalla del evento que origina la demanda de soporte. En el Asunto del correo colocar: </a:t>
            </a:r>
            <a:r>
              <a:rPr lang="es-PE" dirty="0" err="1">
                <a:cs typeface="Arial" panose="020B0604020202020204" pitchFamily="34" charset="0"/>
              </a:rPr>
              <a:t>xlRIE</a:t>
            </a:r>
            <a:r>
              <a:rPr lang="es-PE" dirty="0">
                <a:cs typeface="Arial" panose="020B0604020202020204" pitchFamily="34" charset="0"/>
              </a:rPr>
              <a:t> UGEL </a:t>
            </a:r>
            <a:r>
              <a:rPr lang="es-PE" dirty="0" err="1">
                <a:cs typeface="Arial" panose="020B0604020202020204" pitchFamily="34" charset="0"/>
              </a:rPr>
              <a:t>xxxxxxxxx</a:t>
            </a:r>
            <a:r>
              <a:rPr lang="es-PE" dirty="0"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PE" sz="3000" dirty="0">
                <a:cs typeface="Arial" panose="020B0604020202020204" pitchFamily="34" charset="0"/>
              </a:rPr>
              <a:t>El soporte remoto también está </a:t>
            </a:r>
            <a:r>
              <a:rPr lang="es-PE" sz="3000" dirty="0" smtClean="0">
                <a:cs typeface="Arial" panose="020B0604020202020204" pitchFamily="34" charset="0"/>
              </a:rPr>
              <a:t>disponible y es más expeditivo. </a:t>
            </a:r>
            <a:r>
              <a:rPr lang="es-PE" sz="3000" dirty="0">
                <a:cs typeface="Arial" panose="020B0604020202020204" pitchFamily="34" charset="0"/>
              </a:rPr>
              <a:t>Para ello el estadístico deberá enviar un WhatsApp </a:t>
            </a:r>
            <a:r>
              <a:rPr lang="es-PE" sz="3000" dirty="0" smtClean="0">
                <a:cs typeface="Arial" panose="020B0604020202020204" pitchFamily="34" charset="0"/>
              </a:rPr>
              <a:t>al celular 993484760, con </a:t>
            </a:r>
            <a:r>
              <a:rPr lang="es-PE" sz="3000" dirty="0">
                <a:cs typeface="Arial" panose="020B0604020202020204" pitchFamily="34" charset="0"/>
              </a:rPr>
              <a:t>este texto </a:t>
            </a:r>
            <a:r>
              <a:rPr lang="es-PE" sz="3000" b="1" i="1" dirty="0">
                <a:cs typeface="Arial" panose="020B0604020202020204" pitchFamily="34" charset="0"/>
              </a:rPr>
              <a:t>“Soy fulano de tal, estadístico de la UGEL tal, solicito soporte remoto para el </a:t>
            </a:r>
            <a:r>
              <a:rPr lang="es-PE" sz="3000" b="1" i="1" dirty="0" err="1">
                <a:cs typeface="Arial" panose="020B0604020202020204" pitchFamily="34" charset="0"/>
              </a:rPr>
              <a:t>xlRIE</a:t>
            </a:r>
            <a:r>
              <a:rPr lang="es-PE" sz="3000" b="1" i="1" dirty="0"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08041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cs typeface="Arial" panose="020B0604020202020204" pitchFamily="34" charset="0"/>
              </a:rPr>
              <a:t>https://wetransfer.com/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2FA68A-FDA4-4AB6-8A2A-2C18DBE7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1006"/>
            <a:ext cx="10515600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Herramientas adicionales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C1C632-DDF3-46B1-A20D-8B0D0AAB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0" y="1029014"/>
            <a:ext cx="11926957" cy="7521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dirty="0" smtClean="0">
                <a:cs typeface="Arial" panose="020B0604020202020204" pitchFamily="34" charset="0"/>
              </a:rPr>
              <a:t>Para las tareas de soporte remoto se recomienda utilizar la herramienta</a:t>
            </a:r>
            <a:r>
              <a:rPr lang="es-PE" sz="3000" b="1" i="1" dirty="0" smtClean="0"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es-MX" sz="3000" b="1" i="1" dirty="0"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8732" y="2426545"/>
            <a:ext cx="4181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>
                <a:hlinkClick r:id="rId2"/>
              </a:rPr>
              <a:t>https://</a:t>
            </a:r>
            <a:r>
              <a:rPr lang="es-PE" sz="3000" dirty="0" smtClean="0">
                <a:hlinkClick r:id="rId2"/>
              </a:rPr>
              <a:t>anydesk.com/es</a:t>
            </a:r>
            <a:endParaRPr lang="es-PE" sz="3000" dirty="0"/>
          </a:p>
          <a:p>
            <a:endParaRPr lang="es-PE" sz="3000" dirty="0" smtClean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9083"/>
          <a:stretch/>
        </p:blipFill>
        <p:spPr>
          <a:xfrm>
            <a:off x="258731" y="1683595"/>
            <a:ext cx="2597963" cy="742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r="18661"/>
          <a:stretch/>
        </p:blipFill>
        <p:spPr>
          <a:xfrm>
            <a:off x="4558894" y="2178751"/>
            <a:ext cx="7431561" cy="38862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61120" y="3198164"/>
            <a:ext cx="3981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/>
              <a:t>El soporte remoto se realizará con el software </a:t>
            </a:r>
            <a:r>
              <a:rPr lang="es-MX" sz="3000" b="1" dirty="0" err="1" smtClean="0"/>
              <a:t>AnyDesk</a:t>
            </a:r>
            <a:r>
              <a:rPr lang="es-MX" sz="3000" dirty="0" smtClean="0"/>
              <a:t>, que deberá estar previamente  instalado en su PC. </a:t>
            </a:r>
          </a:p>
          <a:p>
            <a:r>
              <a:rPr lang="es-MX" sz="3000" b="1" u="sng" dirty="0" smtClean="0"/>
              <a:t>Usar la versión gratuita. </a:t>
            </a:r>
            <a:endParaRPr lang="es-PE" sz="3000" b="1" u="sng" dirty="0"/>
          </a:p>
        </p:txBody>
      </p:sp>
      <p:sp>
        <p:nvSpPr>
          <p:cNvPr id="4" name="Rectángulo 3"/>
          <p:cNvSpPr/>
          <p:nvPr/>
        </p:nvSpPr>
        <p:spPr>
          <a:xfrm>
            <a:off x="4558894" y="4733925"/>
            <a:ext cx="1851431" cy="99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5011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>
                <a:cs typeface="Arial" panose="020B0604020202020204" pitchFamily="34" charset="0"/>
              </a:rPr>
              <a:t>https://wetransfer.com/</a:t>
            </a:r>
            <a:endParaRPr lang="es-MX" dirty="0"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2FA68A-FDA4-4AB6-8A2A-2C18DBE7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1006"/>
            <a:ext cx="10515600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Herramientas adicionales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1120" y="1692740"/>
            <a:ext cx="3981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>
                <a:hlinkClick r:id="rId2"/>
              </a:rPr>
              <a:t>https://</a:t>
            </a:r>
            <a:r>
              <a:rPr lang="es-PE" sz="3000" dirty="0" smtClean="0">
                <a:hlinkClick r:id="rId2"/>
              </a:rPr>
              <a:t>wetransfer.com</a:t>
            </a:r>
            <a:endParaRPr lang="es-PE" sz="3000" dirty="0" smtClean="0"/>
          </a:p>
          <a:p>
            <a:endParaRPr lang="es-PE" sz="3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61119" y="2528851"/>
            <a:ext cx="6206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000" dirty="0" smtClean="0"/>
              <a:t>Se recomienda el uso de esta herramienta para los casos que requiera el envío del file </a:t>
            </a:r>
            <a:r>
              <a:rPr lang="es-MX" sz="3000" b="1" dirty="0" smtClean="0"/>
              <a:t>DRE…AAAAmmddhhmmss.zip</a:t>
            </a:r>
            <a:r>
              <a:rPr lang="es-MX" sz="3000" dirty="0" smtClean="0"/>
              <a:t> generado por la opción RESPALDO.  </a:t>
            </a:r>
          </a:p>
          <a:p>
            <a:pPr algn="just"/>
            <a:r>
              <a:rPr lang="es-MX" sz="3000" dirty="0" smtClean="0"/>
              <a:t>Es gratuita y generará una dirección de enlace que </a:t>
            </a:r>
            <a:r>
              <a:rPr lang="es-MX" sz="3000" u="sng" dirty="0" smtClean="0"/>
              <a:t>deberá ser enviada, mediante correo electrónico</a:t>
            </a:r>
            <a:r>
              <a:rPr lang="es-MX" sz="3000" dirty="0" smtClean="0"/>
              <a:t>.</a:t>
            </a:r>
            <a:endParaRPr lang="es-PE" sz="3000" dirty="0"/>
          </a:p>
        </p:txBody>
      </p:sp>
      <p:pic>
        <p:nvPicPr>
          <p:cNvPr id="17" name="Imagen 16"/>
          <p:cNvPicPr/>
          <p:nvPr/>
        </p:nvPicPr>
        <p:blipFill rotWithShape="1">
          <a:blip r:embed="rId3"/>
          <a:srcRect r="69518" b="26766"/>
          <a:stretch/>
        </p:blipFill>
        <p:spPr>
          <a:xfrm>
            <a:off x="7307011" y="1037653"/>
            <a:ext cx="4362450" cy="5276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19" y="1131676"/>
            <a:ext cx="3438095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81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6440" y="1856504"/>
            <a:ext cx="10071134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lang="es-PE" sz="3200" b="1">
                <a:solidFill>
                  <a:srgbClr val="C00000"/>
                </a:solidFill>
              </a:defRPr>
            </a:lvl1pPr>
          </a:lstStyle>
          <a:p>
            <a:r>
              <a:rPr lang="es-PE" sz="4800" dirty="0"/>
              <a:t>Registro de Instituciones Educativas</a:t>
            </a:r>
          </a:p>
          <a:p>
            <a:r>
              <a:rPr lang="es-PE" b="0" dirty="0"/>
              <a:t>Unidad de Estadística - OSEE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40" y="3615140"/>
            <a:ext cx="3258114" cy="7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42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878862"/>
              </p:ext>
            </p:extLst>
          </p:nvPr>
        </p:nvGraphicFramePr>
        <p:xfrm>
          <a:off x="140677" y="808892"/>
          <a:ext cx="11904786" cy="589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544" y="83705"/>
            <a:ext cx="7440112" cy="5355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Herramienta </a:t>
            </a:r>
            <a:r>
              <a:rPr lang="es-PE" sz="3200" b="1" dirty="0" err="1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xlRIE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48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77BF59-9285-42F0-9259-06576267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" y="807254"/>
            <a:ext cx="11950650" cy="269465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PE" dirty="0"/>
              <a:t>Descargar los archivos de: </a:t>
            </a:r>
            <a:r>
              <a:rPr lang="es-PE" dirty="0">
                <a:hlinkClick r:id="rId2"/>
              </a:rPr>
              <a:t>http://escale.minedu.gob.pe/herramienta-xlrie</a:t>
            </a:r>
            <a:endParaRPr lang="es-PE" dirty="0"/>
          </a:p>
          <a:p>
            <a:pPr algn="just">
              <a:lnSpc>
                <a:spcPct val="100000"/>
              </a:lnSpc>
            </a:pPr>
            <a:r>
              <a:rPr lang="es-PE" dirty="0"/>
              <a:t>El </a:t>
            </a:r>
            <a:r>
              <a:rPr lang="es-PE" b="1" dirty="0"/>
              <a:t>archivo “zip” </a:t>
            </a:r>
            <a:r>
              <a:rPr lang="es-PE" dirty="0"/>
              <a:t>descargado deberá ser guardado en el directorio C:\xlRIE o D:\xlRIE y extraído antes de empezar a utilizarse.</a:t>
            </a:r>
          </a:p>
          <a:p>
            <a:pPr algn="just">
              <a:lnSpc>
                <a:spcPct val="100000"/>
              </a:lnSpc>
            </a:pPr>
            <a:r>
              <a:rPr lang="es-PE" dirty="0"/>
              <a:t>Al tratarse de un archivo de Excel, conformado por varios módulos </a:t>
            </a:r>
            <a:r>
              <a:rPr lang="es-PE" b="1" dirty="0"/>
              <a:t>conteniendo macros</a:t>
            </a:r>
            <a:r>
              <a:rPr lang="es-PE" dirty="0"/>
              <a:t>, es muy posible que al cargarla, se muestre alguno de los avisos que siguen: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544" y="83705"/>
            <a:ext cx="7440112" cy="5355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Instalación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557DF41-74CA-4F5B-84FC-BC842F2DB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47" y="3417243"/>
            <a:ext cx="4113174" cy="30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8CFE9328-3D59-4DE5-8B94-9623E92D8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3" y="6494993"/>
            <a:ext cx="11006660" cy="32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09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2" y="60548"/>
            <a:ext cx="9634505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Preparar el Ms-Excel: Habilitar </a:t>
            </a:r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todas las </a:t>
            </a:r>
            <a:r>
              <a:rPr lang="es-PE" sz="3200" b="1" dirty="0" smtClean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macros</a:t>
            </a:r>
            <a:endParaRPr lang="es-PE" sz="3200" b="1" dirty="0">
              <a:solidFill>
                <a:srgbClr val="C00000"/>
              </a:solidFill>
              <a:latin typeface="+mn-lt"/>
              <a:ea typeface="+mn-ea"/>
              <a:cs typeface="Microsoft Sans Serif" panose="020B060402020202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D7E2949-1CA3-4D91-8C4F-430B63C3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38250"/>
            <a:ext cx="6149787" cy="5514602"/>
          </a:xfrm>
        </p:spPr>
        <p:txBody>
          <a:bodyPr>
            <a:noAutofit/>
          </a:bodyPr>
          <a:lstStyle/>
          <a:p>
            <a:r>
              <a:rPr lang="es-PE" dirty="0"/>
              <a:t>Pulse el botón </a:t>
            </a:r>
            <a:r>
              <a:rPr lang="es-PE" b="1" dirty="0"/>
              <a:t>ARCHIVO</a:t>
            </a:r>
          </a:p>
          <a:p>
            <a:pPr marL="0" indent="0">
              <a:buNone/>
            </a:pPr>
            <a:endParaRPr lang="es-PE" b="1" dirty="0"/>
          </a:p>
          <a:p>
            <a:pPr marL="0" indent="0">
              <a:buNone/>
            </a:pPr>
            <a:endParaRPr lang="es-PE" b="1" dirty="0"/>
          </a:p>
          <a:p>
            <a:pPr marL="0" indent="0">
              <a:buNone/>
            </a:pPr>
            <a:endParaRPr lang="es-PE" b="1" dirty="0"/>
          </a:p>
          <a:p>
            <a:pPr marL="0" indent="0">
              <a:buNone/>
            </a:pPr>
            <a:endParaRPr lang="es-PE" b="1" dirty="0"/>
          </a:p>
          <a:p>
            <a:r>
              <a:rPr lang="es-PE" dirty="0"/>
              <a:t>Pulse el botón </a:t>
            </a:r>
            <a:r>
              <a:rPr lang="es-PE" b="1" dirty="0"/>
              <a:t>Opciones</a:t>
            </a:r>
          </a:p>
          <a:p>
            <a:r>
              <a:rPr lang="es-PE" dirty="0"/>
              <a:t>Pulse el botón </a:t>
            </a:r>
            <a:r>
              <a:rPr lang="es-PE" b="1" dirty="0"/>
              <a:t>Centro de Confianza</a:t>
            </a:r>
          </a:p>
          <a:p>
            <a:r>
              <a:rPr lang="es-PE" dirty="0"/>
              <a:t>Pulse el botón de </a:t>
            </a:r>
            <a:r>
              <a:rPr lang="es-PE" b="1" dirty="0"/>
              <a:t>Configuración del Centro de Confianza.</a:t>
            </a:r>
          </a:p>
          <a:p>
            <a:r>
              <a:rPr lang="es-PE" dirty="0"/>
              <a:t>Pulsar </a:t>
            </a:r>
            <a:r>
              <a:rPr lang="es-PE" b="1" dirty="0"/>
              <a:t>“Aceptar”</a:t>
            </a:r>
            <a:r>
              <a:rPr lang="es-PE" dirty="0"/>
              <a:t> y luego </a:t>
            </a:r>
            <a:r>
              <a:rPr lang="es-PE" b="1" dirty="0"/>
              <a:t>“Aceptar” </a:t>
            </a:r>
            <a:r>
              <a:rPr lang="es-PE" dirty="0"/>
              <a:t>otra vez.</a:t>
            </a:r>
          </a:p>
        </p:txBody>
      </p:sp>
      <p:sp>
        <p:nvSpPr>
          <p:cNvPr id="23" name="Marcador de contenido 5">
            <a:extLst>
              <a:ext uri="{FF2B5EF4-FFF2-40B4-BE49-F238E27FC236}">
                <a16:creationId xmlns:a16="http://schemas.microsoft.com/office/drawing/2014/main" xmlns="" id="{4D35E8C7-C945-4856-ACF3-1AF8CA0357A1}"/>
              </a:ext>
            </a:extLst>
          </p:cNvPr>
          <p:cNvSpPr txBox="1">
            <a:spLocks/>
          </p:cNvSpPr>
          <p:nvPr/>
        </p:nvSpPr>
        <p:spPr>
          <a:xfrm>
            <a:off x="0" y="840260"/>
            <a:ext cx="12177092" cy="549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/>
              <a:t>Abra el </a:t>
            </a:r>
            <a:r>
              <a:rPr lang="es-PE" dirty="0" smtClean="0"/>
              <a:t>Programa Excel </a:t>
            </a:r>
            <a:r>
              <a:rPr lang="es-PE" b="1" i="1" dirty="0"/>
              <a:t>sin cargar ningún archivo</a:t>
            </a:r>
            <a:r>
              <a:rPr lang="es-PE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  <a:p>
            <a:pPr marL="0" indent="0">
              <a:buFont typeface="Arial" panose="020B0604020202020204" pitchFamily="34" charset="0"/>
              <a:buNone/>
            </a:pPr>
            <a:endParaRPr lang="es-PE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89E809E-3033-4C83-82EE-79F1C71F9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" r="207" b="29714"/>
          <a:stretch/>
        </p:blipFill>
        <p:spPr>
          <a:xfrm>
            <a:off x="271609" y="1956134"/>
            <a:ext cx="3624530" cy="194000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880FDB2-AB73-4114-8D40-FBFE186A9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35" y="1827946"/>
            <a:ext cx="6147821" cy="436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99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F5D981C-9696-4D17-85C1-4B7F0C64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49" y="512946"/>
            <a:ext cx="12192000" cy="55515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988" y="72351"/>
            <a:ext cx="8723224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Pantalla Inicial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D7E61B23-9423-478C-9B28-8331FDBDD225}"/>
              </a:ext>
            </a:extLst>
          </p:cNvPr>
          <p:cNvSpPr/>
          <p:nvPr/>
        </p:nvSpPr>
        <p:spPr>
          <a:xfrm>
            <a:off x="6080451" y="5146463"/>
            <a:ext cx="448276" cy="4110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E68F75C-13FF-4504-9136-2863DBDD1277}"/>
              </a:ext>
            </a:extLst>
          </p:cNvPr>
          <p:cNvSpPr txBox="1"/>
          <p:nvPr/>
        </p:nvSpPr>
        <p:spPr>
          <a:xfrm>
            <a:off x="5172501" y="6101607"/>
            <a:ext cx="3087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>
                <a:solidFill>
                  <a:srgbClr val="FF0000"/>
                </a:solidFill>
              </a:rPr>
              <a:t>1. Elegir su IGED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CC5B582-3FAC-4238-9BE4-6A7C9D1AB5D0}"/>
              </a:ext>
            </a:extLst>
          </p:cNvPr>
          <p:cNvSpPr txBox="1"/>
          <p:nvPr/>
        </p:nvSpPr>
        <p:spPr>
          <a:xfrm>
            <a:off x="9724800" y="5818675"/>
            <a:ext cx="245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dirty="0">
                <a:solidFill>
                  <a:srgbClr val="FF0000"/>
                </a:solidFill>
              </a:rPr>
              <a:t>2. Pulse “Grabar IGED”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F06B9453-1DF4-47C1-A321-47E1BEC9227A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6400800" y="5557552"/>
            <a:ext cx="315678" cy="544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8E654432-BE5A-4B22-927A-3F44FF2079C5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9064809" y="5497349"/>
            <a:ext cx="659991" cy="8291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577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42" y="60548"/>
            <a:ext cx="8600191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Formulario de ingreso de datos</a:t>
            </a:r>
          </a:p>
        </p:txBody>
      </p:sp>
      <p:sp>
        <p:nvSpPr>
          <p:cNvPr id="23" name="Marcador de contenido 5">
            <a:extLst>
              <a:ext uri="{FF2B5EF4-FFF2-40B4-BE49-F238E27FC236}">
                <a16:creationId xmlns:a16="http://schemas.microsoft.com/office/drawing/2014/main" xmlns="" id="{4D35E8C7-C945-4856-ACF3-1AF8CA0357A1}"/>
              </a:ext>
            </a:extLst>
          </p:cNvPr>
          <p:cNvSpPr txBox="1">
            <a:spLocks/>
          </p:cNvSpPr>
          <p:nvPr/>
        </p:nvSpPr>
        <p:spPr>
          <a:xfrm>
            <a:off x="14908" y="828712"/>
            <a:ext cx="12177092" cy="1954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/>
              <a:t>El archivo Excel cuenta con una carga de datos que provienen de los </a:t>
            </a:r>
            <a:r>
              <a:rPr lang="es-PE" b="1" dirty="0"/>
              <a:t>listados de identificación preliminar de IIEE </a:t>
            </a:r>
            <a:r>
              <a:rPr lang="es-PE" dirty="0"/>
              <a:t>enviados por la UE.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PE" dirty="0"/>
              <a:t>Los equipos deberán </a:t>
            </a:r>
            <a:r>
              <a:rPr lang="es-PE" b="1" dirty="0"/>
              <a:t>confirmar o modificar esta información</a:t>
            </a:r>
            <a:r>
              <a:rPr lang="es-PE" dirty="0"/>
              <a:t>, en base a la evidencia documental analizada por el equipo RIE.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85D9ADF-E1DA-441C-B0AF-FA2090AC3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363"/>
          <a:stretch/>
        </p:blipFill>
        <p:spPr>
          <a:xfrm>
            <a:off x="1301889" y="2619028"/>
            <a:ext cx="9249858" cy="423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53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71021" y="106645"/>
            <a:ext cx="12038121" cy="6686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5D0C6-2E32-4972-8B6F-91017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09" y="96500"/>
            <a:ext cx="9759539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latin typeface="+mn-lt"/>
                <a:ea typeface="+mn-ea"/>
                <a:cs typeface="Microsoft Sans Serif" panose="020B0604020202020204" pitchFamily="34" charset="0"/>
              </a:rPr>
              <a:t>Estructura del formulario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xmlns="" id="{BF099AD7-B777-4961-8D01-69E0D2628A1F}"/>
              </a:ext>
            </a:extLst>
          </p:cNvPr>
          <p:cNvSpPr txBox="1">
            <a:spLocks/>
          </p:cNvSpPr>
          <p:nvPr/>
        </p:nvSpPr>
        <p:spPr>
          <a:xfrm>
            <a:off x="70338" y="882398"/>
            <a:ext cx="12051323" cy="2098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PE" sz="3000" dirty="0"/>
              <a:t>El formulario de ingreso de datos tiene tres partes:</a:t>
            </a:r>
          </a:p>
          <a:p>
            <a:pPr marL="571500" indent="-571500" algn="just">
              <a:lnSpc>
                <a:spcPct val="100000"/>
              </a:lnSpc>
              <a:buFont typeface="+mj-lt"/>
              <a:buAutoNum type="romanUcPeriod"/>
            </a:pPr>
            <a:r>
              <a:rPr lang="es-PE" sz="3000" dirty="0"/>
              <a:t>Datos </a:t>
            </a:r>
            <a:r>
              <a:rPr lang="es-PE" sz="3000" dirty="0" smtClean="0"/>
              <a:t>generales </a:t>
            </a:r>
            <a:r>
              <a:rPr lang="es-PE" sz="3000" dirty="0"/>
              <a:t>de la </a:t>
            </a:r>
            <a:r>
              <a:rPr lang="es-PE" sz="3000" dirty="0" smtClean="0"/>
              <a:t>institución educativa</a:t>
            </a:r>
            <a:endParaRPr lang="es-PE" sz="3000" dirty="0"/>
          </a:p>
          <a:p>
            <a:pPr marL="571500" indent="-571500" algn="just">
              <a:lnSpc>
                <a:spcPct val="100000"/>
              </a:lnSpc>
              <a:buFont typeface="+mj-lt"/>
              <a:buAutoNum type="romanUcPeriod"/>
            </a:pPr>
            <a:r>
              <a:rPr lang="es-PE" sz="3000" dirty="0"/>
              <a:t>Servicios que brinda la IE, por </a:t>
            </a:r>
            <a:r>
              <a:rPr lang="es-PE" sz="3000" dirty="0" smtClean="0"/>
              <a:t>establecimiento educativo</a:t>
            </a:r>
            <a:endParaRPr lang="es-PE" sz="3000" dirty="0"/>
          </a:p>
          <a:p>
            <a:pPr marL="571500" indent="-571500" algn="just">
              <a:lnSpc>
                <a:spcPct val="100000"/>
              </a:lnSpc>
              <a:buFont typeface="+mj-lt"/>
              <a:buAutoNum type="romanUcPeriod"/>
            </a:pPr>
            <a:r>
              <a:rPr lang="es-PE" sz="3000" dirty="0"/>
              <a:t>Resoluciones emitidas con posterioridad a la creación de la IE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3B865CF-5592-4512-B465-2319637A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9" y="2894622"/>
            <a:ext cx="10614257" cy="11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xmlns="" id="{C0492BD5-5819-49B4-B891-A2D6C0D710F9}"/>
              </a:ext>
            </a:extLst>
          </p:cNvPr>
          <p:cNvSpPr txBox="1">
            <a:spLocks/>
          </p:cNvSpPr>
          <p:nvPr/>
        </p:nvSpPr>
        <p:spPr>
          <a:xfrm>
            <a:off x="0" y="4118093"/>
            <a:ext cx="12121661" cy="2254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dirty="0"/>
              <a:t>Cuando termine la edición de datos deberá ir a la </a:t>
            </a:r>
            <a:r>
              <a:rPr lang="es-PE" dirty="0">
                <a:latin typeface="Broadway" panose="04040905080B02020502" pitchFamily="82" charset="0"/>
              </a:rPr>
              <a:t>Parte III</a:t>
            </a:r>
            <a:r>
              <a:rPr lang="es-PE" dirty="0"/>
              <a:t> y pulsar el botón indicado en el gráfico:</a:t>
            </a:r>
            <a:endParaRPr lang="es-PE" dirty="0">
              <a:latin typeface="Broadway" panose="04040905080B02020502" pitchFamily="8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28FB9D2-4CAF-42DF-8C14-ED188C254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3" y="4894333"/>
            <a:ext cx="11931033" cy="1963668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6436C739-6A63-436F-A4EA-40BF6E015822}"/>
              </a:ext>
            </a:extLst>
          </p:cNvPr>
          <p:cNvSpPr/>
          <p:nvPr/>
        </p:nvSpPr>
        <p:spPr>
          <a:xfrm>
            <a:off x="5658679" y="5353878"/>
            <a:ext cx="4329698" cy="3313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xmlns="" id="{739B06DB-1998-4353-989A-523CDACACA4E}"/>
              </a:ext>
            </a:extLst>
          </p:cNvPr>
          <p:cNvCxnSpPr>
            <a:cxnSpLocks/>
          </p:cNvCxnSpPr>
          <p:nvPr/>
        </p:nvCxnSpPr>
        <p:spPr>
          <a:xfrm flipH="1">
            <a:off x="10028134" y="5111761"/>
            <a:ext cx="335066" cy="242117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73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17337</TotalTime>
  <Words>1804</Words>
  <Application>Microsoft Office PowerPoint</Application>
  <PresentationFormat>Panorámica</PresentationFormat>
  <Paragraphs>222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Broadway</vt:lpstr>
      <vt:lpstr>Calibri</vt:lpstr>
      <vt:lpstr>Calibri Light</vt:lpstr>
      <vt:lpstr>Microsoft Sans Serif</vt:lpstr>
      <vt:lpstr>Webdings</vt:lpstr>
      <vt:lpstr>Wingdings</vt:lpstr>
      <vt:lpstr>Tema de Office</vt:lpstr>
      <vt:lpstr>Presentación de PowerPoint</vt:lpstr>
      <vt:lpstr>Presentación de PowerPoint</vt:lpstr>
      <vt:lpstr>Presentación de PowerPoint</vt:lpstr>
      <vt:lpstr>Herramienta xlRIE</vt:lpstr>
      <vt:lpstr>Instalación</vt:lpstr>
      <vt:lpstr>Preparar el Ms-Excel: Habilitar todas las macros</vt:lpstr>
      <vt:lpstr>Pantalla Inicial</vt:lpstr>
      <vt:lpstr>Formulario de ingreso de datos</vt:lpstr>
      <vt:lpstr>Estructura del formulario</vt:lpstr>
      <vt:lpstr>Carga de datos</vt:lpstr>
      <vt:lpstr>Parte I – Datos Generales de la IE</vt:lpstr>
      <vt:lpstr>Parte II – Servicios por establecimiento</vt:lpstr>
      <vt:lpstr>Vincular o desvincular códigos modulares (1)</vt:lpstr>
      <vt:lpstr>Vincular o desvincular códigos modulares (2)</vt:lpstr>
      <vt:lpstr>Vincular o desvincular códigos modulares (3)</vt:lpstr>
      <vt:lpstr>Parte III – Resoluciones Emitidas</vt:lpstr>
      <vt:lpstr>Parte III – Resoluciones Emitidas</vt:lpstr>
      <vt:lpstr>Grabación de datos</vt:lpstr>
      <vt:lpstr>Presentación de PowerPoint</vt:lpstr>
      <vt:lpstr>Actualización de la herramienta (1)</vt:lpstr>
      <vt:lpstr>Actualización de la herramienta (2)</vt:lpstr>
      <vt:lpstr>Actualización de la herramienta (3)</vt:lpstr>
      <vt:lpstr>Actualización de la herramienta (4)</vt:lpstr>
      <vt:lpstr>Actualización de la herramienta (5)</vt:lpstr>
      <vt:lpstr>Opciones complementarias (1)</vt:lpstr>
      <vt:lpstr>Opciones complementarias (2)</vt:lpstr>
      <vt:lpstr>Presentación de PowerPoint</vt:lpstr>
      <vt:lpstr>Pasos previos al envío del informe</vt:lpstr>
      <vt:lpstr>Resumen UGEL - Anexo 1</vt:lpstr>
      <vt:lpstr>Respaldo – CD o DVD</vt:lpstr>
      <vt:lpstr>Presentación de PowerPoint</vt:lpstr>
      <vt:lpstr>Ficha auxiliar (1)</vt:lpstr>
      <vt:lpstr>Ficha auxiliar (2)</vt:lpstr>
      <vt:lpstr>Ficha auxiliar (3)</vt:lpstr>
      <vt:lpstr>Presentación de PowerPoint</vt:lpstr>
      <vt:lpstr>Consultas y referencias Herramienta xlRIE</vt:lpstr>
      <vt:lpstr>Herramientas adicionales</vt:lpstr>
      <vt:lpstr>Herramientas adicionales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MINEDU</dc:creator>
  <cp:lastModifiedBy>WALTER LEONIDAS LEON ROBLES</cp:lastModifiedBy>
  <cp:revision>1709</cp:revision>
  <cp:lastPrinted>2016-11-10T17:32:22Z</cp:lastPrinted>
  <dcterms:created xsi:type="dcterms:W3CDTF">2014-10-23T20:47:16Z</dcterms:created>
  <dcterms:modified xsi:type="dcterms:W3CDTF">2019-05-17T20:30:15Z</dcterms:modified>
</cp:coreProperties>
</file>